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notesMasterIdLst>
    <p:notesMasterId r:id="rId14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83" r:id="rId10"/>
    <p:sldId id="284" r:id="rId11"/>
    <p:sldId id="267" r:id="rId12"/>
    <p:sldId id="286" r:id="rId13"/>
  </p:sldIdLst>
  <p:sldSz cx="9144000" cy="6858000" type="screen4x3"/>
  <p:notesSz cx="6808788" cy="99409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ru-RU" sz="1800" b="0" strike="noStrike" spc="-1">
                <a:solidFill>
                  <a:srgbClr val="FFFFFF"/>
                </a:solidFill>
                <a:latin typeface="Arial"/>
              </a:rPr>
              <a:t>Для перемещения страницы щёлкните мышью</a:t>
            </a:r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216000" indent="0">
              <a:buNone/>
            </a:pPr>
            <a:r>
              <a:rPr lang="ru-RU" sz="2000" b="0" strike="noStrike" spc="-1">
                <a:solidFill>
                  <a:srgbClr val="000000"/>
                </a:solidFill>
                <a:latin typeface="Open Sans"/>
              </a:rPr>
              <a:t>Для правки формата примечаний щёлкните мышью</a:t>
            </a:r>
          </a:p>
        </p:txBody>
      </p:sp>
      <p:sp>
        <p:nvSpPr>
          <p:cNvPr id="84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empora LGC Uni"/>
              </a:rPr>
              <a:t>&lt;верхний колонтитул&gt;</a:t>
            </a:r>
          </a:p>
        </p:txBody>
      </p:sp>
      <p:sp>
        <p:nvSpPr>
          <p:cNvPr id="85" name="PlaceHolder 4"/>
          <p:cNvSpPr>
            <a:spLocks noGrp="1"/>
          </p:cNvSpPr>
          <p:nvPr>
            <p:ph type="dt" idx="7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buNone/>
              <a:defRPr lang="ru-RU" sz="1400" b="0" strike="noStrike" spc="-1">
                <a:solidFill>
                  <a:srgbClr val="000000"/>
                </a:solidFill>
                <a:latin typeface="Tempora LGC Uni"/>
              </a:defRPr>
            </a:lvl1pPr>
          </a:lstStyle>
          <a:p>
            <a:pPr indent="0" algn="r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empora LGC Uni"/>
              </a:rPr>
              <a:t>&lt;дата/время&gt;</a:t>
            </a:r>
          </a:p>
        </p:txBody>
      </p:sp>
      <p:sp>
        <p:nvSpPr>
          <p:cNvPr id="86" name="PlaceHolder 5"/>
          <p:cNvSpPr>
            <a:spLocks noGrp="1"/>
          </p:cNvSpPr>
          <p:nvPr>
            <p:ph type="ftr" idx="8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empora LGC Uni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empora LGC Uni"/>
              </a:rPr>
              <a:t>&lt;нижний колонтитул&gt;</a:t>
            </a:r>
          </a:p>
        </p:txBody>
      </p:sp>
      <p:sp>
        <p:nvSpPr>
          <p:cNvPr id="87" name="PlaceHolder 6"/>
          <p:cNvSpPr>
            <a:spLocks noGrp="1"/>
          </p:cNvSpPr>
          <p:nvPr>
            <p:ph type="sldNum" idx="9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 algn="r">
              <a:buNone/>
              <a:defRPr lang="ru-RU" sz="1400" b="0" strike="noStrike" spc="-1">
                <a:solidFill>
                  <a:srgbClr val="000000"/>
                </a:solidFill>
                <a:latin typeface="Tempora LGC Uni"/>
              </a:defRPr>
            </a:lvl1pPr>
          </a:lstStyle>
          <a:p>
            <a:pPr indent="0" algn="r">
              <a:buNone/>
            </a:pPr>
            <a:fld id="{3CBF6BCD-44C9-4194-BF86-C8F0E39B976C}" type="slidenum">
              <a:rPr lang="ru-RU" sz="1400" b="0" strike="noStrike" spc="-1">
                <a:solidFill>
                  <a:srgbClr val="000000"/>
                </a:solidFill>
                <a:latin typeface="Tempora LGC Uni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empora LGC Uni"/>
            </a:endParaRPr>
          </a:p>
        </p:txBody>
      </p:sp>
    </p:spTree>
    <p:extLst>
      <p:ext uri="{BB962C8B-B14F-4D97-AF65-F5344CB8AC3E}">
        <p14:creationId xmlns:p14="http://schemas.microsoft.com/office/powerpoint/2010/main" val="29943913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919163" y="746125"/>
            <a:ext cx="4970462" cy="3729038"/>
          </a:xfrm>
          <a:prstGeom prst="rect">
            <a:avLst/>
          </a:prstGeom>
          <a:ln w="0">
            <a:noFill/>
          </a:ln>
        </p:spPr>
      </p:sp>
      <p:sp>
        <p:nvSpPr>
          <p:cNvPr id="269" name="PlaceHolder 2"/>
          <p:cNvSpPr>
            <a:spLocks noGrp="1"/>
          </p:cNvSpPr>
          <p:nvPr>
            <p:ph type="body"/>
          </p:nvPr>
        </p:nvSpPr>
        <p:spPr>
          <a:xfrm>
            <a:off x="680760" y="4722120"/>
            <a:ext cx="5446800" cy="447300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 marL="216000" indent="0">
              <a:buNone/>
            </a:pPr>
            <a:endParaRPr lang="ru-RU" sz="18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270" name="PlaceHolder 3"/>
          <p:cNvSpPr>
            <a:spLocks noGrp="1"/>
          </p:cNvSpPr>
          <p:nvPr>
            <p:ph type="sldNum" idx="10"/>
          </p:nvPr>
        </p:nvSpPr>
        <p:spPr>
          <a:xfrm>
            <a:off x="3856680" y="9442080"/>
            <a:ext cx="2950200" cy="49680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>
            <a:lvl1pPr indent="0" algn="r">
              <a:lnSpc>
                <a:spcPct val="100000"/>
              </a:lnSpc>
              <a:buNone/>
              <a:defRPr lang="ru-RU" sz="1200" b="0" strike="noStrike" spc="-1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F6EFF62A-8486-407F-A25F-ACB4A1963908}" type="slidenum">
              <a:rPr lang="ru-RU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2</a:t>
            </a:fld>
            <a:endParaRPr lang="ru-RU" sz="1200" b="0" strike="noStrike" spc="-1">
              <a:solidFill>
                <a:srgbClr val="000000"/>
              </a:solidFill>
              <a:latin typeface="Tempora LGC Un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919163" y="746125"/>
            <a:ext cx="4970462" cy="3729038"/>
          </a:xfrm>
          <a:prstGeom prst="rect">
            <a:avLst/>
          </a:prstGeom>
          <a:ln w="0">
            <a:noFill/>
          </a:ln>
        </p:spPr>
      </p:sp>
      <p:sp>
        <p:nvSpPr>
          <p:cNvPr id="272" name="PlaceHolder 2"/>
          <p:cNvSpPr>
            <a:spLocks noGrp="1"/>
          </p:cNvSpPr>
          <p:nvPr>
            <p:ph type="body"/>
          </p:nvPr>
        </p:nvSpPr>
        <p:spPr>
          <a:xfrm>
            <a:off x="680760" y="4722120"/>
            <a:ext cx="5446800" cy="447300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 marL="216000" indent="0">
              <a:buNone/>
            </a:pPr>
            <a:endParaRPr lang="ru-RU" sz="18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273" name="PlaceHolder 3"/>
          <p:cNvSpPr>
            <a:spLocks noGrp="1"/>
          </p:cNvSpPr>
          <p:nvPr>
            <p:ph type="sldNum" idx="11"/>
          </p:nvPr>
        </p:nvSpPr>
        <p:spPr>
          <a:xfrm>
            <a:off x="3856680" y="9442080"/>
            <a:ext cx="2950200" cy="49680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>
            <a:lvl1pPr indent="0" algn="r">
              <a:lnSpc>
                <a:spcPct val="100000"/>
              </a:lnSpc>
              <a:buNone/>
              <a:defRPr lang="ru-RU" sz="1200" b="0" strike="noStrike" spc="-1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73BA96CD-909D-42E1-B4C9-B053C1878E1A}" type="slidenum">
              <a:rPr lang="ru-RU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3</a:t>
            </a:fld>
            <a:endParaRPr lang="ru-RU" sz="1200" b="0" strike="noStrike" spc="-1">
              <a:solidFill>
                <a:srgbClr val="000000"/>
              </a:solidFill>
              <a:latin typeface="Tempora LGC Uni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08075" y="812800"/>
            <a:ext cx="5343525" cy="400843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pPr indent="0" algn="r">
              <a:buNone/>
            </a:pPr>
            <a:fld id="{3CBF6BCD-44C9-4194-BF86-C8F0E39B976C}" type="slidenum">
              <a:rPr lang="ru-RU" sz="1400" b="0" strike="noStrike" spc="-1" smtClean="0">
                <a:solidFill>
                  <a:srgbClr val="000000"/>
                </a:solidFill>
                <a:latin typeface="Tempora LGC Uni"/>
              </a:rPr>
              <a:t>7</a:t>
            </a:fld>
            <a:endParaRPr lang="ru-RU" sz="1400" b="0" strike="noStrike" spc="-1">
              <a:solidFill>
                <a:srgbClr val="000000"/>
              </a:solidFill>
              <a:latin typeface="Tempora LGC Uni"/>
            </a:endParaRPr>
          </a:p>
        </p:txBody>
      </p:sp>
    </p:spTree>
    <p:extLst>
      <p:ext uri="{BB962C8B-B14F-4D97-AF65-F5344CB8AC3E}">
        <p14:creationId xmlns:p14="http://schemas.microsoft.com/office/powerpoint/2010/main" val="9380999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BC2F7974-C5E3-4574-907F-5D2513C60875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1069920" y="1554120"/>
            <a:ext cx="2072880" cy="1979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3456360" y="1545480"/>
            <a:ext cx="4224240" cy="185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3456360" y="3575160"/>
            <a:ext cx="4224240" cy="185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84B1E335-58C7-4424-8286-1FA1867C3206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1069920" y="1554120"/>
            <a:ext cx="2072880" cy="1979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3456360" y="1545480"/>
            <a:ext cx="2061360" cy="185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5621040" y="1545480"/>
            <a:ext cx="2061360" cy="185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3456360" y="3575160"/>
            <a:ext cx="2061360" cy="185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621040" y="3575160"/>
            <a:ext cx="2061360" cy="185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6713C4AE-E9A5-41CE-99B9-750251A5E8F3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1069920" y="1554120"/>
            <a:ext cx="2072880" cy="1979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3456360" y="1545480"/>
            <a:ext cx="1360080" cy="185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9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4884840" y="1545480"/>
            <a:ext cx="1360080" cy="185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9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313320" y="1545480"/>
            <a:ext cx="1360080" cy="185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9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3456360" y="3575160"/>
            <a:ext cx="1360080" cy="185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9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4884840" y="3575160"/>
            <a:ext cx="1360080" cy="185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9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6313320" y="3575160"/>
            <a:ext cx="1360080" cy="185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9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5F31A8DE-0F04-4A39-8185-23B9A9C458CC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66249139-1A05-4F9A-BE83-6F6DBB358EDD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1069920" y="1554120"/>
            <a:ext cx="2072880" cy="1979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3456360" y="1545480"/>
            <a:ext cx="4224240" cy="3885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1990F739-F1FA-45F3-AD42-0F211BE26E6A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1069920" y="1554120"/>
            <a:ext cx="2072880" cy="1979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3456360" y="1545480"/>
            <a:ext cx="4224240" cy="3885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C40010B9-91E0-4843-8E76-1E242AD1C59C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1069920" y="1554120"/>
            <a:ext cx="2072880" cy="1979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3456360" y="1545480"/>
            <a:ext cx="2061360" cy="3885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/>
          </p:nvPr>
        </p:nvSpPr>
        <p:spPr>
          <a:xfrm>
            <a:off x="5621040" y="1545480"/>
            <a:ext cx="2061360" cy="3885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B154A566-3A48-4CD9-8075-67DAEA279CFA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1069920" y="1554120"/>
            <a:ext cx="2072880" cy="1979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BB562FDD-852D-47B4-A6C4-E3C857F46401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1069920" y="1554120"/>
            <a:ext cx="2072880" cy="9176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4BAE0237-E9C1-4070-A611-70D80DF17DE0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1069920" y="1554120"/>
            <a:ext cx="2072880" cy="1979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3456360" y="1545480"/>
            <a:ext cx="2061360" cy="185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/>
          </p:nvPr>
        </p:nvSpPr>
        <p:spPr>
          <a:xfrm>
            <a:off x="5621040" y="1545480"/>
            <a:ext cx="2061360" cy="3885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/>
          </p:nvPr>
        </p:nvSpPr>
        <p:spPr>
          <a:xfrm>
            <a:off x="3456360" y="3575160"/>
            <a:ext cx="2061360" cy="185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7DF89635-3CFF-483C-91DD-78CA7BF96616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069920" y="1554120"/>
            <a:ext cx="2072880" cy="1979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3456360" y="1545480"/>
            <a:ext cx="4224240" cy="3885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C54B2FC8-5D0A-4225-936C-6C25A7AABB84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1069920" y="1554120"/>
            <a:ext cx="2072880" cy="1979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3456360" y="1545480"/>
            <a:ext cx="2061360" cy="3885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/>
          </p:nvPr>
        </p:nvSpPr>
        <p:spPr>
          <a:xfrm>
            <a:off x="5621040" y="1545480"/>
            <a:ext cx="2061360" cy="185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/>
          </p:nvPr>
        </p:nvSpPr>
        <p:spPr>
          <a:xfrm>
            <a:off x="5621040" y="3575160"/>
            <a:ext cx="2061360" cy="185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800AE629-76EA-44C2-85C4-B11744D22481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1069920" y="1554120"/>
            <a:ext cx="2072880" cy="1979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3456360" y="1545480"/>
            <a:ext cx="2061360" cy="185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/>
          </p:nvPr>
        </p:nvSpPr>
        <p:spPr>
          <a:xfrm>
            <a:off x="5621040" y="1545480"/>
            <a:ext cx="2061360" cy="185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/>
          </p:nvPr>
        </p:nvSpPr>
        <p:spPr>
          <a:xfrm>
            <a:off x="3456360" y="3575160"/>
            <a:ext cx="4224240" cy="185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D736095E-153D-48C2-83BE-C134B82E7933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1069920" y="1554120"/>
            <a:ext cx="2072880" cy="1979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3456360" y="1545480"/>
            <a:ext cx="4224240" cy="185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/>
          </p:nvPr>
        </p:nvSpPr>
        <p:spPr>
          <a:xfrm>
            <a:off x="3456360" y="3575160"/>
            <a:ext cx="4224240" cy="185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40F4BB3B-ACCA-4B56-AB4E-58CDCBAB163D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1069920" y="1554120"/>
            <a:ext cx="2072880" cy="1979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3456360" y="1545480"/>
            <a:ext cx="2061360" cy="185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/>
          </p:nvPr>
        </p:nvSpPr>
        <p:spPr>
          <a:xfrm>
            <a:off x="5621040" y="1545480"/>
            <a:ext cx="2061360" cy="185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/>
          </p:nvPr>
        </p:nvSpPr>
        <p:spPr>
          <a:xfrm>
            <a:off x="3456360" y="3575160"/>
            <a:ext cx="2061360" cy="185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/>
          </p:nvPr>
        </p:nvSpPr>
        <p:spPr>
          <a:xfrm>
            <a:off x="5621040" y="3575160"/>
            <a:ext cx="2061360" cy="185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75F7A3E5-C299-4BDA-BE02-1CA50C42DB6C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1069920" y="1554120"/>
            <a:ext cx="2072880" cy="1979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3456360" y="1545480"/>
            <a:ext cx="1360080" cy="185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9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/>
          </p:nvPr>
        </p:nvSpPr>
        <p:spPr>
          <a:xfrm>
            <a:off x="4884840" y="1545480"/>
            <a:ext cx="1360080" cy="185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9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/>
          </p:nvPr>
        </p:nvSpPr>
        <p:spPr>
          <a:xfrm>
            <a:off x="6313320" y="1545480"/>
            <a:ext cx="1360080" cy="185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9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/>
          </p:nvPr>
        </p:nvSpPr>
        <p:spPr>
          <a:xfrm>
            <a:off x="3456360" y="3575160"/>
            <a:ext cx="1360080" cy="185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9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/>
          </p:nvPr>
        </p:nvSpPr>
        <p:spPr>
          <a:xfrm>
            <a:off x="4884840" y="3575160"/>
            <a:ext cx="1360080" cy="185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9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/>
          </p:nvPr>
        </p:nvSpPr>
        <p:spPr>
          <a:xfrm>
            <a:off x="6313320" y="3575160"/>
            <a:ext cx="1360080" cy="185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9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BF082990-4D7C-4B77-BE62-AEDCE9EEDC97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1069920" y="1554120"/>
            <a:ext cx="2072880" cy="1979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3456360" y="1545480"/>
            <a:ext cx="4224240" cy="3885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1442DD54-1290-42AC-9B99-8CCA580E19C5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1069920" y="1554120"/>
            <a:ext cx="2072880" cy="1979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3456360" y="1545480"/>
            <a:ext cx="2061360" cy="3885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621040" y="1545480"/>
            <a:ext cx="2061360" cy="3885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19C6CC81-557A-410A-9193-7AC4F0DA2E5F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1069920" y="1554120"/>
            <a:ext cx="2072880" cy="1979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751793EE-3380-4B18-A284-E4C4A3731F14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1069920" y="1554120"/>
            <a:ext cx="2072880" cy="9176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223BCD7A-D15A-4D48-83BF-95F9A5614B1D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1069920" y="1554120"/>
            <a:ext cx="2072880" cy="1979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456360" y="1545480"/>
            <a:ext cx="2061360" cy="185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5621040" y="1545480"/>
            <a:ext cx="2061360" cy="3885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3456360" y="3575160"/>
            <a:ext cx="2061360" cy="185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A0452793-5F1A-45A7-9B50-DD138A4193FA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1069920" y="1554120"/>
            <a:ext cx="2072880" cy="1979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3456360" y="1545480"/>
            <a:ext cx="2061360" cy="3885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5621040" y="1545480"/>
            <a:ext cx="2061360" cy="185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5621040" y="3575160"/>
            <a:ext cx="2061360" cy="185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9C781B37-809E-45E8-A305-27B09E9E169A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1069920" y="1554120"/>
            <a:ext cx="2072880" cy="1979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3456360" y="1545480"/>
            <a:ext cx="2061360" cy="185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5621040" y="1545480"/>
            <a:ext cx="2061360" cy="185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3456360" y="3575160"/>
            <a:ext cx="4224240" cy="185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91B73A56-18AA-47F8-B873-412EAF5C0777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body"/>
          </p:nvPr>
        </p:nvSpPr>
        <p:spPr>
          <a:xfrm>
            <a:off x="3456360" y="1545480"/>
            <a:ext cx="4224240" cy="388584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lstStyle/>
          <a:p>
            <a:pPr marL="272880" indent="-272880">
              <a:lnSpc>
                <a:spcPct val="100000"/>
              </a:lnSpc>
              <a:spcBef>
                <a:spcPts val="360"/>
              </a:spcBef>
              <a:buClr>
                <a:srgbClr val="FFFFFF"/>
              </a:buClr>
              <a:buFont typeface="Arial"/>
              <a:buChar char="•"/>
            </a:pPr>
            <a:r>
              <a:rPr lang="ru-RU" sz="1800" b="0" i="1" strike="noStrike" spc="-1">
                <a:solidFill>
                  <a:srgbClr val="FFFFFF"/>
                </a:solidFill>
                <a:latin typeface="Candara"/>
              </a:rPr>
              <a:t>Образец текста</a:t>
            </a:r>
          </a:p>
          <a:p>
            <a:pPr marL="743040" lvl="1" indent="-285840">
              <a:lnSpc>
                <a:spcPct val="100000"/>
              </a:lnSpc>
              <a:spcBef>
                <a:spcPts val="360"/>
              </a:spcBef>
              <a:buClr>
                <a:srgbClr val="FFFFFF"/>
              </a:buClr>
              <a:buFont typeface="Arial"/>
              <a:buChar char="–"/>
            </a:pPr>
            <a:r>
              <a:rPr lang="ru-RU" sz="1800" b="0" i="1" strike="noStrike" spc="-1">
                <a:solidFill>
                  <a:srgbClr val="FFFFFF"/>
                </a:solidFill>
                <a:latin typeface="Candara"/>
              </a:rPr>
              <a:t>Второй уровень</a:t>
            </a:r>
          </a:p>
          <a:p>
            <a:pPr marL="1143000" lvl="2" indent="-228600">
              <a:lnSpc>
                <a:spcPct val="100000"/>
              </a:lnSpc>
              <a:spcBef>
                <a:spcPts val="360"/>
              </a:spcBef>
              <a:buClr>
                <a:srgbClr val="FFFFFF"/>
              </a:buClr>
              <a:buFont typeface="Arial"/>
              <a:buChar char="•"/>
            </a:pPr>
            <a:r>
              <a:rPr lang="ru-RU" sz="1800" b="0" i="1" strike="noStrike" spc="-1">
                <a:solidFill>
                  <a:srgbClr val="FFFFFF"/>
                </a:solidFill>
                <a:latin typeface="Candara"/>
              </a:rPr>
              <a:t>Третий уровень</a:t>
            </a:r>
          </a:p>
          <a:p>
            <a:pPr marL="1600200" lvl="3" indent="-228600">
              <a:lnSpc>
                <a:spcPct val="100000"/>
              </a:lnSpc>
              <a:spcBef>
                <a:spcPts val="360"/>
              </a:spcBef>
              <a:buClr>
                <a:srgbClr val="FFFFFF"/>
              </a:buClr>
              <a:buFont typeface="Arial"/>
              <a:buChar char="–"/>
            </a:pPr>
            <a:r>
              <a:rPr lang="ru-RU" sz="1800" b="0" i="1" strike="noStrike" spc="-1">
                <a:solidFill>
                  <a:srgbClr val="FFFFFF"/>
                </a:solidFill>
                <a:latin typeface="Candara"/>
              </a:rPr>
              <a:t>Четвертый уровень</a:t>
            </a:r>
          </a:p>
          <a:p>
            <a:pPr marL="2057400" lvl="4" indent="-228600">
              <a:lnSpc>
                <a:spcPct val="100000"/>
              </a:lnSpc>
              <a:spcBef>
                <a:spcPts val="360"/>
              </a:spcBef>
              <a:buClr>
                <a:srgbClr val="FFFFFF"/>
              </a:buClr>
              <a:buFont typeface="Arial"/>
              <a:buChar char="»"/>
            </a:pPr>
            <a:r>
              <a:rPr lang="ru-RU" sz="1800" b="0" i="1" strike="noStrike" spc="-1">
                <a:solidFill>
                  <a:srgbClr val="FFFFFF"/>
                </a:solidFill>
                <a:latin typeface="Candara"/>
              </a:rPr>
              <a:t>Пятый уровень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title"/>
          </p:nvPr>
        </p:nvSpPr>
        <p:spPr>
          <a:xfrm>
            <a:off x="1069920" y="1554120"/>
            <a:ext cx="2072880" cy="197928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 indent="0">
              <a:lnSpc>
                <a:spcPct val="100000"/>
              </a:lnSpc>
              <a:buNone/>
            </a:pPr>
            <a:r>
              <a:rPr lang="ru-RU" sz="1800" b="0" strike="noStrike" cap="all" spc="-1">
                <a:solidFill>
                  <a:srgbClr val="FFFFFF"/>
                </a:solidFill>
                <a:latin typeface="Arial Black"/>
              </a:rPr>
              <a:t>Образец заголовка</a:t>
            </a:r>
            <a:endParaRPr lang="ru-RU" sz="1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7162920" y="189000"/>
            <a:ext cx="1828440" cy="36468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>
            <a:lvl1pPr indent="0">
              <a:lnSpc>
                <a:spcPct val="100000"/>
              </a:lnSpc>
              <a:buNone/>
              <a:defRPr lang="ru-RU" sz="1200" b="0" strike="noStrike" spc="-1">
                <a:solidFill>
                  <a:srgbClr val="FFFFFF"/>
                </a:solidFill>
                <a:latin typeface="Candara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lang="ru-RU" sz="1200" b="0" strike="noStrike" spc="-1">
                <a:solidFill>
                  <a:srgbClr val="FFFFFF"/>
                </a:solidFill>
                <a:latin typeface="Candara"/>
              </a:rPr>
              <a:t>&lt;дата/время&gt;</a:t>
            </a:r>
            <a:endParaRPr lang="ru-RU" sz="1200" b="0" strike="noStrike" spc="-1">
              <a:solidFill>
                <a:srgbClr val="000000"/>
              </a:solidFill>
              <a:latin typeface="Tempora LGC Uni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1069920" y="6356520"/>
            <a:ext cx="5101920" cy="36468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>
            <a:lvl1pPr indent="0" algn="ctr">
              <a:buNone/>
              <a:defRPr lang="ru-RU" sz="1400" b="0" strike="noStrike" spc="-1">
                <a:solidFill>
                  <a:srgbClr val="000000"/>
                </a:solidFill>
                <a:latin typeface="Tempora LGC Uni"/>
              </a:defRPr>
            </a:lvl1pPr>
          </a:lstStyle>
          <a:p>
            <a:pPr indent="0" algn="ctr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empora LGC Uni"/>
              </a:rPr>
              <a:t>&lt;нижний колонтитул&gt;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7159680" y="6356520"/>
            <a:ext cx="1137960" cy="36468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>
            <a:lvl1pPr indent="0">
              <a:lnSpc>
                <a:spcPct val="100000"/>
              </a:lnSpc>
              <a:buNone/>
              <a:defRPr lang="ru-RU" sz="1200" b="0" strike="noStrike" spc="-1">
                <a:solidFill>
                  <a:srgbClr val="FFFFFF"/>
                </a:solidFill>
                <a:latin typeface="Candara"/>
              </a:defRPr>
            </a:lvl1pPr>
          </a:lstStyle>
          <a:p>
            <a:pPr indent="0">
              <a:lnSpc>
                <a:spcPct val="100000"/>
              </a:lnSpc>
              <a:buNone/>
            </a:pPr>
            <a:fld id="{C4EE064B-0150-450A-9BE1-795BA746846C}" type="slidenum">
              <a:rPr lang="ru-RU" sz="1200" b="0" strike="noStrike" spc="-1">
                <a:solidFill>
                  <a:srgbClr val="FFFFFF"/>
                </a:solidFill>
                <a:latin typeface="Candara"/>
              </a:rPr>
              <a:t>‹#›</a:t>
            </a:fld>
            <a:endParaRPr lang="ru-RU" sz="1200" b="0" strike="noStrike" spc="-1">
              <a:solidFill>
                <a:srgbClr val="000000"/>
              </a:solidFill>
              <a:latin typeface="Tempora LGC Un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1066680" y="1406160"/>
            <a:ext cx="6171840" cy="2251080"/>
          </a:xfrm>
          <a:prstGeom prst="rect">
            <a:avLst/>
          </a:prstGeom>
          <a:noFill/>
          <a:ln w="0">
            <a:noFill/>
          </a:ln>
        </p:spPr>
        <p:txBody>
          <a:bodyPr lIns="0" rIns="0" anchor="t">
            <a:noAutofit/>
          </a:bodyPr>
          <a:lstStyle/>
          <a:p>
            <a:pPr indent="0">
              <a:lnSpc>
                <a:spcPct val="100000"/>
              </a:lnSpc>
              <a:buNone/>
            </a:pPr>
            <a:r>
              <a:rPr lang="ru-RU" sz="6600" b="0" strike="noStrike" cap="all" spc="-1">
                <a:solidFill>
                  <a:srgbClr val="FFFFFF"/>
                </a:solidFill>
                <a:latin typeface="Arial Black"/>
              </a:rPr>
              <a:t>Образец заголовка</a:t>
            </a:r>
            <a:endParaRPr lang="ru-RU" sz="66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dt" idx="4"/>
          </p:nvPr>
        </p:nvSpPr>
        <p:spPr>
          <a:xfrm>
            <a:off x="7162920" y="189000"/>
            <a:ext cx="1828440" cy="36468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>
            <a:lvl1pPr indent="0">
              <a:lnSpc>
                <a:spcPct val="100000"/>
              </a:lnSpc>
              <a:buNone/>
              <a:defRPr lang="ru-RU" sz="1200" b="0" strike="noStrike" spc="-1">
                <a:solidFill>
                  <a:srgbClr val="FFFFFF"/>
                </a:solidFill>
                <a:latin typeface="Candara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lang="ru-RU" sz="1200" b="0" strike="noStrike" spc="-1">
                <a:solidFill>
                  <a:srgbClr val="FFFFFF"/>
                </a:solidFill>
                <a:latin typeface="Candara"/>
              </a:rPr>
              <a:t>&lt;дата/время&gt;</a:t>
            </a:r>
            <a:endParaRPr lang="ru-RU" sz="1200" b="0" strike="noStrike" spc="-1">
              <a:solidFill>
                <a:srgbClr val="000000"/>
              </a:solidFill>
              <a:latin typeface="Tempora LGC Uni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ftr" idx="5"/>
          </p:nvPr>
        </p:nvSpPr>
        <p:spPr>
          <a:xfrm>
            <a:off x="1069920" y="6356520"/>
            <a:ext cx="5101920" cy="36468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>
            <a:lvl1pPr indent="0" algn="ctr">
              <a:buNone/>
              <a:defRPr lang="ru-RU" sz="1400" b="0" strike="noStrike" spc="-1">
                <a:solidFill>
                  <a:srgbClr val="000000"/>
                </a:solidFill>
                <a:latin typeface="Tempora LGC Uni"/>
              </a:defRPr>
            </a:lvl1pPr>
          </a:lstStyle>
          <a:p>
            <a:pPr indent="0" algn="ctr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empora LGC Uni"/>
              </a:rPr>
              <a:t>&lt;нижний колонтитул&gt;</a:t>
            </a:r>
          </a:p>
        </p:txBody>
      </p:sp>
      <p:sp>
        <p:nvSpPr>
          <p:cNvPr id="44" name="PlaceHolder 4"/>
          <p:cNvSpPr>
            <a:spLocks noGrp="1"/>
          </p:cNvSpPr>
          <p:nvPr>
            <p:ph type="sldNum" idx="6"/>
          </p:nvPr>
        </p:nvSpPr>
        <p:spPr>
          <a:xfrm>
            <a:off x="7159680" y="6356520"/>
            <a:ext cx="1137960" cy="36468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>
            <a:lvl1pPr indent="0">
              <a:lnSpc>
                <a:spcPct val="100000"/>
              </a:lnSpc>
              <a:buNone/>
              <a:defRPr lang="ru-RU" sz="1200" b="0" strike="noStrike" spc="-1">
                <a:solidFill>
                  <a:srgbClr val="FFFFFF"/>
                </a:solidFill>
                <a:latin typeface="Candara"/>
              </a:defRPr>
            </a:lvl1pPr>
          </a:lstStyle>
          <a:p>
            <a:pPr indent="0">
              <a:lnSpc>
                <a:spcPct val="100000"/>
              </a:lnSpc>
              <a:buNone/>
            </a:pPr>
            <a:fld id="{E8C159F2-8AF0-400C-8554-144B81E010DB}" type="slidenum">
              <a:rPr lang="ru-RU" sz="1200" b="0" strike="noStrike" spc="-1">
                <a:solidFill>
                  <a:srgbClr val="FFFFFF"/>
                </a:solidFill>
                <a:latin typeface="Candara"/>
              </a:rPr>
              <a:t>‹#›</a:t>
            </a:fld>
            <a:endParaRPr lang="ru-RU" sz="1200" b="0" strike="noStrike" spc="-1">
              <a:solidFill>
                <a:srgbClr val="000000"/>
              </a:solidFill>
              <a:latin typeface="Tempora LGC Uni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i="1" strike="noStrike" spc="-1">
                <a:solidFill>
                  <a:srgbClr val="FFFFFF"/>
                </a:solidFill>
                <a:latin typeface="Candara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i="1" strike="noStrike" spc="-1">
                <a:solidFill>
                  <a:srgbClr val="FFFFFF"/>
                </a:solidFill>
                <a:latin typeface="Candara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i="1" strike="noStrike" spc="-1">
                <a:solidFill>
                  <a:srgbClr val="FFFFFF"/>
                </a:solidFill>
                <a:latin typeface="Candara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i="1" strike="noStrike" spc="-1">
                <a:solidFill>
                  <a:srgbClr val="FFFFFF"/>
                </a:solidFill>
                <a:latin typeface="Candara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i="1" strike="noStrike" spc="-1">
                <a:solidFill>
                  <a:srgbClr val="FFFFFF"/>
                </a:solidFill>
                <a:latin typeface="Candara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i="1" strike="noStrike" spc="-1">
                <a:solidFill>
                  <a:srgbClr val="FFFFFF"/>
                </a:solidFill>
                <a:latin typeface="Candara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i="1" strike="noStrike" spc="-1">
                <a:solidFill>
                  <a:srgbClr val="FFFFFF"/>
                </a:solidFill>
                <a:latin typeface="Candara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qr.umkrtn.ru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/>
          </p:nvPr>
        </p:nvSpPr>
        <p:spPr>
          <a:xfrm>
            <a:off x="395640" y="875520"/>
            <a:ext cx="8568720" cy="598212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lstStyle/>
          <a:p>
            <a:pPr marL="272880" indent="0" algn="ctr">
              <a:lnSpc>
                <a:spcPct val="100000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3200" b="1" strike="noStrike" spc="-1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sz="2800" b="0" strike="noStrike" spc="-1" dirty="0">
                <a:solidFill>
                  <a:srgbClr val="000000"/>
                </a:solidFill>
                <a:latin typeface="Times New Roman"/>
              </a:rPr>
              <a:t>Средне-Поволжское управление Ростехнадзора</a:t>
            </a:r>
            <a:endParaRPr lang="ru-RU" sz="2800" b="0" i="1" strike="noStrike" spc="-1" dirty="0">
              <a:solidFill>
                <a:srgbClr val="FFFFFF"/>
              </a:solidFill>
              <a:latin typeface="Candara"/>
            </a:endParaRPr>
          </a:p>
          <a:p>
            <a:pPr marL="272880" indent="0" algn="ctr">
              <a:lnSpc>
                <a:spcPct val="100000"/>
              </a:lnSpc>
              <a:spcBef>
                <a:spcPts val="641"/>
              </a:spcBef>
              <a:buNone/>
              <a:tabLst>
                <a:tab pos="0" algn="l"/>
              </a:tabLst>
            </a:pPr>
            <a:endParaRPr lang="ru-RU" sz="3200" b="0" i="1" strike="noStrike" spc="-1" dirty="0">
              <a:solidFill>
                <a:srgbClr val="FFFFFF"/>
              </a:solidFill>
              <a:latin typeface="Candara"/>
            </a:endParaRPr>
          </a:p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3200" b="1" strike="noStrike" spc="-1" dirty="0">
                <a:solidFill>
                  <a:srgbClr val="000000"/>
                </a:solidFill>
                <a:latin typeface="Times New Roman"/>
              </a:rPr>
              <a:t>«</a:t>
            </a:r>
            <a:r>
              <a:rPr lang="ru-RU" sz="2800" b="1" spc="-1" dirty="0">
                <a:solidFill>
                  <a:srgbClr val="000000"/>
                </a:solidFill>
                <a:latin typeface="Times New Roman"/>
              </a:rPr>
              <a:t>Совершенствование законодательства в рамках предоставления государственных услуг в 2022-2023 годах</a:t>
            </a:r>
            <a:r>
              <a:rPr lang="ru-RU" sz="2800" b="1" strike="noStrike" spc="-1" dirty="0">
                <a:solidFill>
                  <a:srgbClr val="000000"/>
                </a:solidFill>
                <a:latin typeface="Times New Roman"/>
              </a:rPr>
              <a:t>»</a:t>
            </a:r>
            <a:endParaRPr lang="ru-RU" sz="2800" b="0" i="1" strike="noStrike" spc="-1" dirty="0">
              <a:solidFill>
                <a:srgbClr val="FFFFFF"/>
              </a:solidFill>
              <a:latin typeface="Candara"/>
            </a:endParaRPr>
          </a:p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endParaRPr lang="ru-RU" sz="1600" b="0" i="1" strike="noStrike" spc="-1" dirty="0">
              <a:solidFill>
                <a:srgbClr val="FFFFFF"/>
              </a:solidFill>
              <a:latin typeface="Candara"/>
            </a:endParaRPr>
          </a:p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endParaRPr lang="ru-RU" sz="1600" i="1" spc="-1" dirty="0">
              <a:solidFill>
                <a:srgbClr val="FFFFFF"/>
              </a:solidFill>
              <a:latin typeface="Candara"/>
            </a:endParaRPr>
          </a:p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endParaRPr lang="ru-RU" sz="1600" b="0" i="1" strike="noStrike" spc="-1" dirty="0">
              <a:solidFill>
                <a:srgbClr val="FFFFFF"/>
              </a:solidFill>
              <a:latin typeface="Candara"/>
            </a:endParaRPr>
          </a:p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endParaRPr lang="ru-RU" sz="1600" i="1" spc="-1" dirty="0">
              <a:solidFill>
                <a:srgbClr val="FFFFFF"/>
              </a:solidFill>
              <a:latin typeface="Candara"/>
            </a:endParaRPr>
          </a:p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endParaRPr lang="ru-RU" sz="1600" b="0" i="1" strike="noStrike" spc="-1" dirty="0">
              <a:solidFill>
                <a:srgbClr val="FFFFFF"/>
              </a:solidFill>
              <a:latin typeface="Candara"/>
            </a:endParaRPr>
          </a:p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1" strike="noStrike" spc="-1" dirty="0">
                <a:solidFill>
                  <a:srgbClr val="000000"/>
                </a:solidFill>
                <a:latin typeface="Arial"/>
              </a:rPr>
              <a:t>                                                             </a:t>
            </a:r>
            <a:endParaRPr lang="ru-RU" sz="1800" b="0" i="1" strike="noStrike" spc="-1" dirty="0">
              <a:solidFill>
                <a:srgbClr val="FFFFFF"/>
              </a:solidFill>
              <a:latin typeface="Candara"/>
            </a:endParaRPr>
          </a:p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600" b="1" strike="noStrike" spc="-1" dirty="0">
                <a:solidFill>
                  <a:srgbClr val="000000"/>
                </a:solidFill>
                <a:latin typeface="Arial"/>
              </a:rPr>
              <a:t>Докладчик</a:t>
            </a:r>
            <a:r>
              <a:rPr lang="en-US" sz="1600" b="1" strike="noStrike" spc="-1" dirty="0">
                <a:solidFill>
                  <a:srgbClr val="000000"/>
                </a:solidFill>
                <a:latin typeface="Arial"/>
              </a:rPr>
              <a:t>:</a:t>
            </a:r>
            <a:r>
              <a:rPr lang="ru-RU" sz="1600" b="1" strike="noStrike" spc="-1" dirty="0">
                <a:solidFill>
                  <a:srgbClr val="000000"/>
                </a:solidFill>
                <a:latin typeface="Arial"/>
              </a:rPr>
              <a:t> Начальник Пензенского     </a:t>
            </a:r>
            <a:endParaRPr lang="ru-RU" sz="1600" b="0" i="1" strike="noStrike" spc="-1" dirty="0">
              <a:solidFill>
                <a:srgbClr val="FFFFFF"/>
              </a:solidFill>
              <a:latin typeface="Candara"/>
            </a:endParaRPr>
          </a:p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600" b="1" strike="noStrike" spc="-1" dirty="0">
                <a:solidFill>
                  <a:srgbClr val="000000"/>
                </a:solidFill>
                <a:latin typeface="Arial"/>
              </a:rPr>
              <a:t>регионального отдела </a:t>
            </a:r>
            <a:endParaRPr lang="ru-RU" sz="1600" b="0" i="1" strike="noStrike" spc="-1" dirty="0">
              <a:solidFill>
                <a:srgbClr val="FFFFFF"/>
              </a:solidFill>
              <a:latin typeface="Candara"/>
            </a:endParaRPr>
          </a:p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600" b="1" strike="noStrike" spc="-1" dirty="0">
                <a:solidFill>
                  <a:srgbClr val="000000"/>
                </a:solidFill>
                <a:latin typeface="Arial"/>
              </a:rPr>
              <a:t>предоставления государственных </a:t>
            </a:r>
            <a:endParaRPr lang="ru-RU" sz="1600" b="0" i="1" strike="noStrike" spc="-1" dirty="0">
              <a:solidFill>
                <a:srgbClr val="FFFFFF"/>
              </a:solidFill>
              <a:latin typeface="Candara"/>
            </a:endParaRPr>
          </a:p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600" b="1" strike="noStrike" spc="-1" dirty="0">
                <a:solidFill>
                  <a:srgbClr val="000000"/>
                </a:solidFill>
                <a:latin typeface="Arial"/>
              </a:rPr>
              <a:t>услуг и документационного обеспечения</a:t>
            </a:r>
            <a:endParaRPr lang="ru-RU" sz="1600" b="0" i="1" strike="noStrike" spc="-1" dirty="0">
              <a:solidFill>
                <a:srgbClr val="FFFFFF"/>
              </a:solidFill>
              <a:latin typeface="Candara"/>
            </a:endParaRPr>
          </a:p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600" b="1" strike="noStrike" spc="-1" dirty="0">
                <a:solidFill>
                  <a:srgbClr val="000000"/>
                </a:solidFill>
                <a:latin typeface="Arial"/>
              </a:rPr>
              <a:t>Н.А. Солошенко</a:t>
            </a:r>
            <a:endParaRPr lang="ru-RU" sz="1600" b="0" i="1" strike="noStrike" spc="-1" dirty="0">
              <a:solidFill>
                <a:srgbClr val="FFFFFF"/>
              </a:solidFill>
              <a:latin typeface="Candara"/>
            </a:endParaRPr>
          </a:p>
        </p:txBody>
      </p:sp>
      <p:grpSp>
        <p:nvGrpSpPr>
          <p:cNvPr id="89" name="Group 17"/>
          <p:cNvGrpSpPr/>
          <p:nvPr/>
        </p:nvGrpSpPr>
        <p:grpSpPr>
          <a:xfrm>
            <a:off x="0" y="0"/>
            <a:ext cx="9143640" cy="1052280"/>
            <a:chOff x="0" y="0"/>
            <a:chExt cx="9143640" cy="1052280"/>
          </a:xfrm>
        </p:grpSpPr>
        <p:sp>
          <p:nvSpPr>
            <p:cNvPr id="90" name="Rectangle 37"/>
            <p:cNvSpPr/>
            <p:nvPr/>
          </p:nvSpPr>
          <p:spPr>
            <a:xfrm>
              <a:off x="0" y="484920"/>
              <a:ext cx="9143640" cy="8244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90000" rIns="90000" bIns="90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sp>
          <p:nvSpPr>
            <p:cNvPr id="91" name="Rectangle 38"/>
            <p:cNvSpPr/>
            <p:nvPr/>
          </p:nvSpPr>
          <p:spPr>
            <a:xfrm>
              <a:off x="0" y="642240"/>
              <a:ext cx="9143640" cy="23292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sp>
          <p:nvSpPr>
            <p:cNvPr id="92" name="Rectangle 39"/>
            <p:cNvSpPr/>
            <p:nvPr/>
          </p:nvSpPr>
          <p:spPr>
            <a:xfrm>
              <a:off x="0" y="562320"/>
              <a:ext cx="9143640" cy="113400"/>
            </a:xfrm>
            <a:prstGeom prst="rect">
              <a:avLst/>
            </a:prstGeom>
            <a:solidFill>
              <a:srgbClr val="993300"/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90000" rIns="90000" bIns="90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pic>
          <p:nvPicPr>
            <p:cNvPr id="93" name="Picture 41" descr="fsetan_emblema2007"/>
            <p:cNvPicPr/>
            <p:nvPr/>
          </p:nvPicPr>
          <p:blipFill>
            <a:blip r:embed="rId2"/>
            <a:stretch/>
          </p:blipFill>
          <p:spPr>
            <a:xfrm>
              <a:off x="108000" y="0"/>
              <a:ext cx="1056960" cy="1052280"/>
            </a:xfrm>
            <a:prstGeom prst="rect">
              <a:avLst/>
            </a:prstGeom>
            <a:ln w="9525">
              <a:noFill/>
            </a:ln>
          </p:spPr>
        </p:pic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PlaceHolder 1"/>
          <p:cNvSpPr>
            <a:spLocks noGrp="1"/>
          </p:cNvSpPr>
          <p:nvPr>
            <p:ph type="title"/>
          </p:nvPr>
        </p:nvSpPr>
        <p:spPr>
          <a:xfrm>
            <a:off x="0" y="980640"/>
            <a:ext cx="9101520" cy="64764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ru-RU" sz="1800" b="1" strike="noStrike" cap="all" spc="-1">
                <a:solidFill>
                  <a:srgbClr val="000000"/>
                </a:solidFill>
                <a:latin typeface="Times New Roman"/>
              </a:rPr>
              <a:t>Подача заявлений через Единый портал государственных                          и муниципальных услуг (функций)</a:t>
            </a:r>
            <a:endParaRPr lang="ru-RU" sz="1800" b="0" strike="noStrike" spc="-1">
              <a:solidFill>
                <a:srgbClr val="FFFFFF"/>
              </a:solidFill>
              <a:latin typeface="Arial"/>
            </a:endParaRPr>
          </a:p>
        </p:txBody>
      </p:sp>
      <p:grpSp>
        <p:nvGrpSpPr>
          <p:cNvPr id="172" name="Group 17"/>
          <p:cNvGrpSpPr/>
          <p:nvPr/>
        </p:nvGrpSpPr>
        <p:grpSpPr>
          <a:xfrm>
            <a:off x="0" y="32040"/>
            <a:ext cx="9143640" cy="1054800"/>
            <a:chOff x="0" y="32040"/>
            <a:chExt cx="9143640" cy="1054800"/>
          </a:xfrm>
        </p:grpSpPr>
        <p:sp>
          <p:nvSpPr>
            <p:cNvPr id="173" name="Rectangle 37"/>
            <p:cNvSpPr/>
            <p:nvPr/>
          </p:nvSpPr>
          <p:spPr>
            <a:xfrm>
              <a:off x="0" y="518040"/>
              <a:ext cx="9143640" cy="8280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90000" rIns="90000" bIns="90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sp>
          <p:nvSpPr>
            <p:cNvPr id="174" name="Rectangle 38"/>
            <p:cNvSpPr/>
            <p:nvPr/>
          </p:nvSpPr>
          <p:spPr>
            <a:xfrm>
              <a:off x="0" y="676080"/>
              <a:ext cx="9143640" cy="23364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sp>
          <p:nvSpPr>
            <p:cNvPr id="175" name="Rectangle 39"/>
            <p:cNvSpPr/>
            <p:nvPr/>
          </p:nvSpPr>
          <p:spPr>
            <a:xfrm>
              <a:off x="0" y="595440"/>
              <a:ext cx="9143640" cy="113760"/>
            </a:xfrm>
            <a:prstGeom prst="rect">
              <a:avLst/>
            </a:prstGeom>
            <a:solidFill>
              <a:srgbClr val="993300"/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90000" rIns="90000" bIns="90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pic>
          <p:nvPicPr>
            <p:cNvPr id="176" name="Picture 41" descr="fsetan_emblema2007"/>
            <p:cNvPicPr/>
            <p:nvPr/>
          </p:nvPicPr>
          <p:blipFill>
            <a:blip r:embed="rId2"/>
            <a:stretch/>
          </p:blipFill>
          <p:spPr>
            <a:xfrm>
              <a:off x="108000" y="32040"/>
              <a:ext cx="1056960" cy="1054800"/>
            </a:xfrm>
            <a:prstGeom prst="rect">
              <a:avLst/>
            </a:prstGeom>
            <a:ln w="9525">
              <a:noFill/>
            </a:ln>
          </p:spPr>
        </p:pic>
      </p:grpSp>
      <p:sp>
        <p:nvSpPr>
          <p:cNvPr id="177" name="TextBox 11"/>
          <p:cNvSpPr/>
          <p:nvPr/>
        </p:nvSpPr>
        <p:spPr>
          <a:xfrm>
            <a:off x="25200" y="1618920"/>
            <a:ext cx="9118440" cy="470752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/>
            <a:r>
              <a:rPr lang="en-US" sz="2000" b="0" strike="noStrike" spc="-1" dirty="0">
                <a:solidFill>
                  <a:srgbClr val="000000"/>
                </a:solidFill>
                <a:latin typeface="Times New Roman"/>
              </a:rPr>
              <a:t>    </a:t>
            </a:r>
            <a:r>
              <a:rPr lang="ru-RU" sz="2000" b="1" spc="-1" dirty="0">
                <a:solidFill>
                  <a:srgbClr val="000000"/>
                </a:solidFill>
                <a:latin typeface="Times New Roman"/>
              </a:rPr>
              <a:t>Главные преимущества использования портала государственных услуг:</a:t>
            </a:r>
          </a:p>
          <a:p>
            <a:pPr algn="just"/>
            <a:r>
              <a:rPr lang="ru-RU" sz="2000" b="1" spc="-1" dirty="0">
                <a:solidFill>
                  <a:srgbClr val="000000"/>
                </a:solidFill>
                <a:latin typeface="Times New Roman"/>
              </a:rPr>
              <a:t>-    круглосуточная доступность;</a:t>
            </a:r>
          </a:p>
          <a:p>
            <a:pPr algn="just"/>
            <a:r>
              <a:rPr lang="ru-RU" sz="2000" b="1" spc="-1" dirty="0">
                <a:solidFill>
                  <a:srgbClr val="000000"/>
                </a:solidFill>
                <a:latin typeface="Times New Roman"/>
              </a:rPr>
              <a:t>-    возможность получения услуги из любого удобного места;</a:t>
            </a:r>
          </a:p>
          <a:p>
            <a:pPr algn="just"/>
            <a:r>
              <a:rPr lang="ru-RU" sz="2000" b="1" spc="-1" dirty="0">
                <a:solidFill>
                  <a:srgbClr val="000000"/>
                </a:solidFill>
                <a:latin typeface="Times New Roman"/>
              </a:rPr>
              <a:t>-    оперативный и бесконтактный документооборот;</a:t>
            </a:r>
          </a:p>
          <a:p>
            <a:pPr algn="just"/>
            <a:r>
              <a:rPr lang="ru-RU" sz="2000" b="1" spc="-1" dirty="0">
                <a:solidFill>
                  <a:srgbClr val="000000"/>
                </a:solidFill>
                <a:latin typeface="Times New Roman"/>
              </a:rPr>
              <a:t>-    прозрачность оказания государственных услуг;</a:t>
            </a:r>
          </a:p>
          <a:p>
            <a:pPr algn="just"/>
            <a:r>
              <a:rPr lang="ru-RU" sz="2000" b="1" spc="-1" dirty="0">
                <a:solidFill>
                  <a:srgbClr val="000000"/>
                </a:solidFill>
                <a:latin typeface="Times New Roman"/>
              </a:rPr>
              <a:t>- повышение качества и оперативности принимаемых решений за счет обеспечения электронного взаимодействия между ведомствами в процессе оказания государственной услуги.</a:t>
            </a:r>
          </a:p>
          <a:p>
            <a:pPr algn="just"/>
            <a:r>
              <a:rPr lang="en-US" sz="2000" b="1" spc="-1" dirty="0">
                <a:solidFill>
                  <a:srgbClr val="000000"/>
                </a:solidFill>
                <a:latin typeface="Times New Roman"/>
              </a:rPr>
              <a:t>    </a:t>
            </a:r>
            <a:endParaRPr lang="ru-RU" sz="2000" b="1" spc="-1" dirty="0">
              <a:solidFill>
                <a:srgbClr val="000000"/>
              </a:solidFill>
              <a:latin typeface="Times New Roman"/>
            </a:endParaRPr>
          </a:p>
          <a:p>
            <a:pPr algn="just"/>
            <a:r>
              <a:rPr lang="ru-RU" sz="2000" b="1" spc="-1" dirty="0">
                <a:solidFill>
                  <a:srgbClr val="000000"/>
                </a:solidFill>
                <a:latin typeface="Times New Roman"/>
              </a:rPr>
              <a:t>Вся справочная информация доступна по ссылке: https://www.gosuslugi.ru/help</a:t>
            </a:r>
          </a:p>
          <a:p>
            <a:pPr algn="just">
              <a:lnSpc>
                <a:spcPct val="100000"/>
              </a:lnSpc>
            </a:pPr>
            <a:endParaRPr lang="ru-RU" sz="2000" b="0" strike="noStrike" spc="-1" dirty="0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endParaRPr lang="ru-RU" sz="2000" b="0" strike="noStrike" spc="-1" dirty="0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endParaRPr lang="ru-RU" sz="2000" b="0" strike="noStrike" spc="-1" dirty="0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endParaRPr lang="ru-RU" sz="2000" b="0" strike="noStrike" spc="-1" dirty="0">
              <a:solidFill>
                <a:srgbClr val="000000"/>
              </a:solidFill>
              <a:latin typeface="Open San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PlaceHolder 1"/>
          <p:cNvSpPr>
            <a:spLocks noGrp="1"/>
          </p:cNvSpPr>
          <p:nvPr>
            <p:ph type="title"/>
          </p:nvPr>
        </p:nvSpPr>
        <p:spPr>
          <a:xfrm>
            <a:off x="0" y="2925000"/>
            <a:ext cx="9143640" cy="201600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ru-RU" sz="4000" b="1" strike="noStrike" cap="all" spc="-1">
                <a:solidFill>
                  <a:srgbClr val="000000"/>
                </a:solidFill>
                <a:latin typeface="Times New Roman"/>
              </a:rPr>
              <a:t>Спасибо за внимание!</a:t>
            </a:r>
            <a:endParaRPr lang="ru-RU" sz="4000" b="0" strike="noStrike" spc="-1">
              <a:solidFill>
                <a:srgbClr val="FFFFFF"/>
              </a:solidFill>
              <a:latin typeface="Arial"/>
            </a:endParaRPr>
          </a:p>
        </p:txBody>
      </p:sp>
      <p:grpSp>
        <p:nvGrpSpPr>
          <p:cNvPr id="263" name="Group 17"/>
          <p:cNvGrpSpPr/>
          <p:nvPr/>
        </p:nvGrpSpPr>
        <p:grpSpPr>
          <a:xfrm>
            <a:off x="0" y="32040"/>
            <a:ext cx="9143640" cy="1054800"/>
            <a:chOff x="0" y="32040"/>
            <a:chExt cx="9143640" cy="1054800"/>
          </a:xfrm>
        </p:grpSpPr>
        <p:sp>
          <p:nvSpPr>
            <p:cNvPr id="264" name="Rectangle 37"/>
            <p:cNvSpPr/>
            <p:nvPr/>
          </p:nvSpPr>
          <p:spPr>
            <a:xfrm>
              <a:off x="0" y="518040"/>
              <a:ext cx="9143640" cy="8280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90000" rIns="90000" bIns="90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sp>
          <p:nvSpPr>
            <p:cNvPr id="265" name="Rectangle 38"/>
            <p:cNvSpPr/>
            <p:nvPr/>
          </p:nvSpPr>
          <p:spPr>
            <a:xfrm>
              <a:off x="0" y="676080"/>
              <a:ext cx="9143640" cy="23364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sp>
          <p:nvSpPr>
            <p:cNvPr id="266" name="Rectangle 39"/>
            <p:cNvSpPr/>
            <p:nvPr/>
          </p:nvSpPr>
          <p:spPr>
            <a:xfrm>
              <a:off x="0" y="595440"/>
              <a:ext cx="9143640" cy="113760"/>
            </a:xfrm>
            <a:prstGeom prst="rect">
              <a:avLst/>
            </a:prstGeom>
            <a:solidFill>
              <a:srgbClr val="993300"/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90000" rIns="90000" bIns="90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pic>
          <p:nvPicPr>
            <p:cNvPr id="267" name="Picture 41" descr="fsetan_emblema2007"/>
            <p:cNvPicPr/>
            <p:nvPr/>
          </p:nvPicPr>
          <p:blipFill>
            <a:blip r:embed="rId2"/>
            <a:stretch/>
          </p:blipFill>
          <p:spPr>
            <a:xfrm>
              <a:off x="108000" y="32040"/>
              <a:ext cx="1056960" cy="1054800"/>
            </a:xfrm>
            <a:prstGeom prst="rect">
              <a:avLst/>
            </a:prstGeom>
            <a:ln w="9525"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23908126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4" name="Содержимое 6"/>
          <p:cNvGraphicFramePr/>
          <p:nvPr>
            <p:extLst>
              <p:ext uri="{D42A27DB-BD31-4B8C-83A1-F6EECF244321}">
                <p14:modId xmlns:p14="http://schemas.microsoft.com/office/powerpoint/2010/main" val="110767184"/>
              </p:ext>
            </p:extLst>
          </p:nvPr>
        </p:nvGraphicFramePr>
        <p:xfrm>
          <a:off x="636480" y="1845000"/>
          <a:ext cx="8141400" cy="4336919"/>
        </p:xfrm>
        <a:graphic>
          <a:graphicData uri="http://schemas.openxmlformats.org/drawingml/2006/table">
            <a:tbl>
              <a:tblPr/>
              <a:tblGrid>
                <a:gridCol w="627084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87056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96472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tabLst>
                          <a:tab pos="0" algn="l"/>
                        </a:tabLst>
                      </a:pPr>
                      <a:r>
                        <a:rPr lang="ru-RU" sz="2000" b="1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Вид государственной услуги</a:t>
                      </a:r>
                      <a:endParaRPr lang="ru-RU" sz="20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12 месяцев  2022 года </a:t>
                      </a:r>
                      <a:endParaRPr lang="ru-RU" sz="2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4073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 b="1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Поступило заявлений для внесения в реестр заключений экспертизы промышленной безопасности </a:t>
                      </a:r>
                      <a:endParaRPr lang="ru-RU" sz="20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BE8C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000" b="1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4427 </a:t>
                      </a:r>
                      <a:endParaRPr lang="ru-RU" sz="20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000" b="1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(ЕПГУ 371)</a:t>
                      </a:r>
                      <a:endParaRPr lang="ru-RU" sz="20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BE8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9647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tabLst>
                          <a:tab pos="0" algn="l"/>
                        </a:tabLst>
                      </a:pPr>
                      <a:r>
                        <a:rPr lang="ru-RU" sz="2000" b="1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Зарегистрировано в реестре заключений экспертизы промышленной безопасности</a:t>
                      </a:r>
                      <a:endParaRPr lang="ru-RU" sz="20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DF4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000" b="1" strike="noStrike" spc="-1" dirty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3678</a:t>
                      </a: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DF4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0001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tabLst>
                          <a:tab pos="0" algn="l"/>
                        </a:tabLst>
                      </a:pPr>
                      <a:r>
                        <a:rPr lang="ru-RU" sz="2000" b="1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Отказано во внесении в реестр заключений экспертизы промышленной безопасности</a:t>
                      </a:r>
                      <a:endParaRPr lang="ru-RU" sz="20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BE8C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000" b="1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642</a:t>
                      </a:r>
                      <a:endParaRPr lang="ru-RU" sz="20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BE8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0" y="980640"/>
            <a:ext cx="9143640" cy="74268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ru-RU" sz="2000" b="1" strike="noStrike" cap="all" spc="-1" dirty="0">
                <a:solidFill>
                  <a:srgbClr val="000000"/>
                </a:solidFill>
                <a:latin typeface="Times New Roman"/>
              </a:rPr>
              <a:t>Государственная услуга по Ведению реестра заключений экспертизы промышленной безопасности</a:t>
            </a:r>
            <a:endParaRPr lang="ru-RU" sz="2000" b="0" strike="noStrike" spc="-1" dirty="0">
              <a:solidFill>
                <a:srgbClr val="FFFFFF"/>
              </a:solidFill>
              <a:latin typeface="Arial"/>
            </a:endParaRPr>
          </a:p>
        </p:txBody>
      </p:sp>
      <p:grpSp>
        <p:nvGrpSpPr>
          <p:cNvPr id="96" name="Group 17"/>
          <p:cNvGrpSpPr/>
          <p:nvPr/>
        </p:nvGrpSpPr>
        <p:grpSpPr>
          <a:xfrm>
            <a:off x="0" y="32040"/>
            <a:ext cx="9143640" cy="1054800"/>
            <a:chOff x="0" y="32040"/>
            <a:chExt cx="9143640" cy="1054800"/>
          </a:xfrm>
        </p:grpSpPr>
        <p:sp>
          <p:nvSpPr>
            <p:cNvPr id="97" name="Rectangle 37"/>
            <p:cNvSpPr/>
            <p:nvPr/>
          </p:nvSpPr>
          <p:spPr>
            <a:xfrm>
              <a:off x="0" y="518040"/>
              <a:ext cx="9143640" cy="8280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90000" rIns="90000" bIns="90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sp>
          <p:nvSpPr>
            <p:cNvPr id="98" name="Rectangle 38"/>
            <p:cNvSpPr/>
            <p:nvPr/>
          </p:nvSpPr>
          <p:spPr>
            <a:xfrm>
              <a:off x="0" y="676080"/>
              <a:ext cx="9143640" cy="23364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sp>
          <p:nvSpPr>
            <p:cNvPr id="99" name="Rectangle 39"/>
            <p:cNvSpPr/>
            <p:nvPr/>
          </p:nvSpPr>
          <p:spPr>
            <a:xfrm>
              <a:off x="0" y="595440"/>
              <a:ext cx="9143640" cy="113760"/>
            </a:xfrm>
            <a:prstGeom prst="rect">
              <a:avLst/>
            </a:prstGeom>
            <a:solidFill>
              <a:srgbClr val="993300"/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90000" rIns="90000" bIns="90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pic>
          <p:nvPicPr>
            <p:cNvPr id="100" name="Picture 41" descr="fsetan_emblema2007"/>
            <p:cNvPicPr/>
            <p:nvPr/>
          </p:nvPicPr>
          <p:blipFill>
            <a:blip r:embed="rId3"/>
            <a:stretch/>
          </p:blipFill>
          <p:spPr>
            <a:xfrm>
              <a:off x="108000" y="32040"/>
              <a:ext cx="1056960" cy="1054800"/>
            </a:xfrm>
            <a:prstGeom prst="rect">
              <a:avLst/>
            </a:prstGeom>
            <a:ln w="9525">
              <a:noFill/>
            </a:ln>
          </p:spPr>
        </p:pic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" name="Group 17"/>
          <p:cNvGrpSpPr/>
          <p:nvPr/>
        </p:nvGrpSpPr>
        <p:grpSpPr>
          <a:xfrm>
            <a:off x="0" y="32040"/>
            <a:ext cx="9143640" cy="1054800"/>
            <a:chOff x="0" y="32040"/>
            <a:chExt cx="9143640" cy="1054800"/>
          </a:xfrm>
        </p:grpSpPr>
        <p:sp>
          <p:nvSpPr>
            <p:cNvPr id="103" name="Rectangle 37"/>
            <p:cNvSpPr/>
            <p:nvPr/>
          </p:nvSpPr>
          <p:spPr>
            <a:xfrm>
              <a:off x="0" y="518040"/>
              <a:ext cx="9143640" cy="8280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90000" rIns="90000" bIns="90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sp>
          <p:nvSpPr>
            <p:cNvPr id="104" name="Rectangle 38"/>
            <p:cNvSpPr/>
            <p:nvPr/>
          </p:nvSpPr>
          <p:spPr>
            <a:xfrm>
              <a:off x="0" y="676080"/>
              <a:ext cx="9143640" cy="23364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sp>
          <p:nvSpPr>
            <p:cNvPr id="105" name="Rectangle 39"/>
            <p:cNvSpPr/>
            <p:nvPr/>
          </p:nvSpPr>
          <p:spPr>
            <a:xfrm>
              <a:off x="0" y="595440"/>
              <a:ext cx="9143640" cy="113760"/>
            </a:xfrm>
            <a:prstGeom prst="rect">
              <a:avLst/>
            </a:prstGeom>
            <a:solidFill>
              <a:srgbClr val="993300"/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90000" rIns="90000" bIns="90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pic>
          <p:nvPicPr>
            <p:cNvPr id="106" name="Picture 41" descr="fsetan_emblema2007"/>
            <p:cNvPicPr/>
            <p:nvPr/>
          </p:nvPicPr>
          <p:blipFill>
            <a:blip r:embed="rId3"/>
            <a:stretch/>
          </p:blipFill>
          <p:spPr>
            <a:xfrm>
              <a:off x="108000" y="32040"/>
              <a:ext cx="1056960" cy="1054800"/>
            </a:xfrm>
            <a:prstGeom prst="rect">
              <a:avLst/>
            </a:prstGeom>
            <a:ln w="9525">
              <a:noFill/>
            </a:ln>
          </p:spPr>
        </p:pic>
      </p:grpSp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108000" y="980640"/>
            <a:ext cx="9035640" cy="973440"/>
          </a:xfrm>
          <a:prstGeom prst="rect">
            <a:avLst/>
          </a:prstGeom>
          <a:noFill/>
          <a:ln w="0">
            <a:noFill/>
          </a:ln>
        </p:spPr>
        <p:txBody>
          <a:bodyPr lIns="0" rIns="0" anchor="t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ru-RU" sz="2000" b="1" strike="noStrike" cap="all" spc="-1" dirty="0">
                <a:solidFill>
                  <a:srgbClr val="000000"/>
                </a:solidFill>
                <a:latin typeface="Times New Roman"/>
              </a:rPr>
              <a:t>государственная услуга по регистрации опасных производственных объектов в государственном реестре опасных производственных объектов</a:t>
            </a:r>
            <a:endParaRPr lang="ru-RU" sz="2000" b="0" strike="noStrike" spc="-1" dirty="0">
              <a:solidFill>
                <a:srgbClr val="FFFFFF"/>
              </a:solidFill>
              <a:latin typeface="Arial"/>
            </a:endParaRPr>
          </a:p>
        </p:txBody>
      </p:sp>
      <p:graphicFrame>
        <p:nvGraphicFramePr>
          <p:cNvPr id="109" name="Содержимое 6"/>
          <p:cNvGraphicFramePr/>
          <p:nvPr>
            <p:extLst>
              <p:ext uri="{D42A27DB-BD31-4B8C-83A1-F6EECF244321}">
                <p14:modId xmlns:p14="http://schemas.microsoft.com/office/powerpoint/2010/main" val="1929112633"/>
              </p:ext>
            </p:extLst>
          </p:nvPr>
        </p:nvGraphicFramePr>
        <p:xfrm>
          <a:off x="588240" y="2133000"/>
          <a:ext cx="8304120" cy="3744360"/>
        </p:xfrm>
        <a:graphic>
          <a:graphicData uri="http://schemas.openxmlformats.org/drawingml/2006/table">
            <a:tbl>
              <a:tblPr/>
              <a:tblGrid>
                <a:gridCol w="639612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908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11945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tabLst>
                          <a:tab pos="0" algn="l"/>
                        </a:tabLst>
                      </a:pPr>
                      <a:r>
                        <a:rPr lang="ru-RU" sz="2000" b="1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Вид государственной услуги</a:t>
                      </a:r>
                      <a:endParaRPr lang="ru-RU" sz="20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12 месяцев  </a:t>
                      </a:r>
                      <a:endParaRPr lang="ru-RU" sz="2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2022 года </a:t>
                      </a:r>
                      <a:endParaRPr lang="ru-RU" sz="2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9321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 b="1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Поступило заявлений</a:t>
                      </a:r>
                      <a:endParaRPr lang="ru-RU" sz="20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BE8C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000" b="1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342</a:t>
                      </a:r>
                      <a:endParaRPr lang="ru-RU" sz="20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BE8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296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tabLst>
                          <a:tab pos="0" algn="l"/>
                        </a:tabLst>
                      </a:pPr>
                      <a:r>
                        <a:rPr lang="ru-RU" sz="2000" b="1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Зарегистрировано</a:t>
                      </a:r>
                      <a:endParaRPr lang="ru-RU" sz="20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DF4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000" b="1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246</a:t>
                      </a:r>
                      <a:endParaRPr lang="ru-RU" sz="20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DF4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7880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tabLst>
                          <a:tab pos="0" algn="l"/>
                        </a:tabLst>
                      </a:pPr>
                      <a:r>
                        <a:rPr lang="ru-RU" sz="2000" b="1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Отказано</a:t>
                      </a:r>
                      <a:endParaRPr lang="ru-RU" sz="20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BE8C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000" b="1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96</a:t>
                      </a:r>
                      <a:endParaRPr lang="ru-RU" sz="20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BE8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0" y="1052640"/>
            <a:ext cx="9143640" cy="122364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ru-RU" sz="2000" b="1" strike="noStrike" cap="all" spc="-1" dirty="0">
                <a:solidFill>
                  <a:srgbClr val="000000"/>
                </a:solidFill>
                <a:latin typeface="Times New Roman"/>
              </a:rPr>
              <a:t>Государственная услуга по Организации проведения аттестации по вопросам промышленной безопасности, по вопросам безопасности гидротехнических сооружений, безопасности в сфере электроэнергетики</a:t>
            </a:r>
            <a:endParaRPr lang="ru-RU" sz="2000" b="0" strike="noStrike" spc="-1" dirty="0">
              <a:solidFill>
                <a:srgbClr val="FFFFFF"/>
              </a:solidFill>
              <a:latin typeface="Arial"/>
            </a:endParaRPr>
          </a:p>
        </p:txBody>
      </p:sp>
      <p:grpSp>
        <p:nvGrpSpPr>
          <p:cNvPr id="111" name="Group 17"/>
          <p:cNvGrpSpPr/>
          <p:nvPr/>
        </p:nvGrpSpPr>
        <p:grpSpPr>
          <a:xfrm>
            <a:off x="0" y="32040"/>
            <a:ext cx="9143640" cy="1054800"/>
            <a:chOff x="0" y="32040"/>
            <a:chExt cx="9143640" cy="1054800"/>
          </a:xfrm>
        </p:grpSpPr>
        <p:sp>
          <p:nvSpPr>
            <p:cNvPr id="112" name="Rectangle 37"/>
            <p:cNvSpPr/>
            <p:nvPr/>
          </p:nvSpPr>
          <p:spPr>
            <a:xfrm>
              <a:off x="0" y="518040"/>
              <a:ext cx="9143640" cy="8280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90000" rIns="90000" bIns="90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sp>
          <p:nvSpPr>
            <p:cNvPr id="113" name="Rectangle 38"/>
            <p:cNvSpPr/>
            <p:nvPr/>
          </p:nvSpPr>
          <p:spPr>
            <a:xfrm>
              <a:off x="0" y="676080"/>
              <a:ext cx="9143640" cy="23364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sp>
          <p:nvSpPr>
            <p:cNvPr id="114" name="Rectangle 39"/>
            <p:cNvSpPr/>
            <p:nvPr/>
          </p:nvSpPr>
          <p:spPr>
            <a:xfrm>
              <a:off x="0" y="595440"/>
              <a:ext cx="9143640" cy="113760"/>
            </a:xfrm>
            <a:prstGeom prst="rect">
              <a:avLst/>
            </a:prstGeom>
            <a:solidFill>
              <a:srgbClr val="993300"/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90000" rIns="90000" bIns="90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pic>
          <p:nvPicPr>
            <p:cNvPr id="115" name="Picture 41" descr="fsetan_emblema2007"/>
            <p:cNvPicPr/>
            <p:nvPr/>
          </p:nvPicPr>
          <p:blipFill>
            <a:blip r:embed="rId2"/>
            <a:stretch/>
          </p:blipFill>
          <p:spPr>
            <a:xfrm>
              <a:off x="108000" y="32040"/>
              <a:ext cx="1056960" cy="1054800"/>
            </a:xfrm>
            <a:prstGeom prst="rect">
              <a:avLst/>
            </a:prstGeom>
            <a:ln w="9525">
              <a:noFill/>
            </a:ln>
          </p:spPr>
        </p:pic>
      </p:grpSp>
      <p:graphicFrame>
        <p:nvGraphicFramePr>
          <p:cNvPr id="116" name="Таблица 8"/>
          <p:cNvGraphicFramePr/>
          <p:nvPr>
            <p:extLst>
              <p:ext uri="{D42A27DB-BD31-4B8C-83A1-F6EECF244321}">
                <p14:modId xmlns:p14="http://schemas.microsoft.com/office/powerpoint/2010/main" val="1101938103"/>
              </p:ext>
            </p:extLst>
          </p:nvPr>
        </p:nvGraphicFramePr>
        <p:xfrm>
          <a:off x="108000" y="2355480"/>
          <a:ext cx="8773560" cy="3907080"/>
        </p:xfrm>
        <a:graphic>
          <a:graphicData uri="http://schemas.openxmlformats.org/drawingml/2006/table">
            <a:tbl>
              <a:tblPr/>
              <a:tblGrid>
                <a:gridCol w="675756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016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9808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tabLst>
                          <a:tab pos="0" algn="l"/>
                        </a:tabLst>
                      </a:pPr>
                      <a:r>
                        <a:rPr lang="ru-RU" sz="2000" b="1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Вид государственной услуги</a:t>
                      </a:r>
                      <a:endParaRPr lang="ru-RU" sz="20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12 месяцев </a:t>
                      </a:r>
                      <a:endParaRPr lang="ru-RU" sz="2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2022 года </a:t>
                      </a:r>
                      <a:endParaRPr lang="ru-RU" sz="2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151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Вызвано заявителей</a:t>
                      </a:r>
                      <a:endParaRPr lang="ru-RU" sz="2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BE8C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000" b="1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4799</a:t>
                      </a:r>
                      <a:endParaRPr lang="ru-RU" sz="20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BE8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308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tabLst>
                          <a:tab pos="0" algn="l"/>
                        </a:tabLst>
                      </a:pPr>
                      <a:r>
                        <a:rPr lang="ru-RU" sz="20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Явка составила</a:t>
                      </a:r>
                      <a:endParaRPr lang="ru-RU" sz="2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DF4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000" b="1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3494</a:t>
                      </a:r>
                      <a:endParaRPr lang="ru-RU" sz="20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DF4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9100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tabLst>
                          <a:tab pos="0" algn="l"/>
                        </a:tabLst>
                      </a:pPr>
                      <a:r>
                        <a:rPr lang="ru-RU" sz="20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Аттестованы полностью</a:t>
                      </a:r>
                      <a:endParaRPr lang="ru-RU" sz="2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BE8C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000" b="1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1431</a:t>
                      </a:r>
                      <a:endParaRPr lang="ru-RU" sz="20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BE8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5834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tabLst>
                          <a:tab pos="0" algn="l"/>
                        </a:tabLst>
                      </a:pPr>
                      <a:r>
                        <a:rPr lang="ru-RU" sz="2000" b="1" strike="noStrike" spc="-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Аттестованы частично</a:t>
                      </a:r>
                      <a:endParaRPr lang="ru-RU" sz="20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DF4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000" b="1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516</a:t>
                      </a:r>
                      <a:endParaRPr lang="ru-RU" sz="20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DF4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308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tabLst>
                          <a:tab pos="0" algn="l"/>
                        </a:tabLst>
                      </a:pPr>
                      <a:r>
                        <a:rPr lang="ru-RU" sz="2000" b="1" strike="noStrike" spc="-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Не сдали</a:t>
                      </a:r>
                      <a:endParaRPr lang="ru-RU" sz="20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BE8C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000" b="1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1502</a:t>
                      </a:r>
                      <a:endParaRPr lang="ru-RU" sz="20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BE8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sp>
        <p:nvSpPr>
          <p:cNvPr id="117" name="Прямоугольник 1"/>
          <p:cNvSpPr/>
          <p:nvPr/>
        </p:nvSpPr>
        <p:spPr>
          <a:xfrm>
            <a:off x="395640" y="5085360"/>
            <a:ext cx="8352720" cy="2009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Open Sans"/>
            </a:endParaRPr>
          </a:p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Open Sans"/>
            </a:endParaRPr>
          </a:p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Open Sans"/>
            </a:endParaRPr>
          </a:p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Open Sans"/>
            </a:endParaRPr>
          </a:p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Open Sans"/>
            </a:endParaRPr>
          </a:p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Open Sans"/>
            </a:endParaRPr>
          </a:p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18" name="Прямоугольник 9"/>
          <p:cNvSpPr/>
          <p:nvPr/>
        </p:nvSpPr>
        <p:spPr>
          <a:xfrm>
            <a:off x="251640" y="5229360"/>
            <a:ext cx="6606000" cy="513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PlaceHolder 1"/>
          <p:cNvSpPr>
            <a:spLocks noGrp="1"/>
          </p:cNvSpPr>
          <p:nvPr>
            <p:ph type="title"/>
          </p:nvPr>
        </p:nvSpPr>
        <p:spPr>
          <a:xfrm>
            <a:off x="338760" y="815400"/>
            <a:ext cx="8640720" cy="93564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ru-RU" sz="2000" b="0" strike="noStrike" cap="all" spc="-1">
                <a:solidFill>
                  <a:srgbClr val="000000"/>
                </a:solidFill>
                <a:latin typeface="Arial Black"/>
              </a:rPr>
              <a:t>           </a:t>
            </a:r>
            <a:r>
              <a:rPr lang="ru-RU" sz="2000" b="1" strike="noStrike" cap="all" spc="-1">
                <a:solidFill>
                  <a:srgbClr val="000000"/>
                </a:solidFill>
                <a:latin typeface="Times New Roman"/>
              </a:rPr>
              <a:t>Государственная услуга по лицензированию эксплуатации взрывопожароопасных и химически опасных производственных объектов </a:t>
            </a:r>
            <a:r>
              <a:rPr lang="en-US" sz="2000" b="1" strike="noStrike" cap="all" spc="-1">
                <a:solidFill>
                  <a:srgbClr val="000000"/>
                </a:solidFill>
                <a:latin typeface="Times New Roman"/>
              </a:rPr>
              <a:t>I</a:t>
            </a:r>
            <a:r>
              <a:rPr lang="ru-RU" sz="2000" b="1" strike="noStrike" cap="all" spc="-1">
                <a:solidFill>
                  <a:srgbClr val="000000"/>
                </a:solidFill>
                <a:latin typeface="Times New Roman"/>
              </a:rPr>
              <a:t>,</a:t>
            </a:r>
            <a:r>
              <a:rPr lang="en-US" sz="2000" b="1" strike="noStrike" cap="all" spc="-1">
                <a:solidFill>
                  <a:srgbClr val="000000"/>
                </a:solidFill>
                <a:latin typeface="Times New Roman"/>
              </a:rPr>
              <a:t>II</a:t>
            </a:r>
            <a:r>
              <a:rPr lang="ru-RU" sz="2000" b="1" strike="noStrike" cap="all" spc="-1">
                <a:solidFill>
                  <a:srgbClr val="000000"/>
                </a:solidFill>
                <a:latin typeface="Times New Roman"/>
              </a:rPr>
              <a:t> и </a:t>
            </a:r>
            <a:r>
              <a:rPr lang="en-US" sz="2000" b="1" strike="noStrike" cap="all" spc="-1">
                <a:solidFill>
                  <a:srgbClr val="000000"/>
                </a:solidFill>
                <a:latin typeface="Times New Roman"/>
              </a:rPr>
              <a:t>III </a:t>
            </a:r>
            <a:r>
              <a:rPr lang="ru-RU" sz="2000" b="1" strike="noStrike" cap="all" spc="-1">
                <a:solidFill>
                  <a:srgbClr val="000000"/>
                </a:solidFill>
                <a:latin typeface="Times New Roman"/>
              </a:rPr>
              <a:t>классов опасности</a:t>
            </a:r>
            <a:endParaRPr lang="ru-RU" sz="2000" b="0" strike="noStrike" spc="-1">
              <a:solidFill>
                <a:srgbClr val="FFFFFF"/>
              </a:solidFill>
              <a:latin typeface="Arial"/>
            </a:endParaRPr>
          </a:p>
        </p:txBody>
      </p:sp>
      <p:grpSp>
        <p:nvGrpSpPr>
          <p:cNvPr id="121" name="Group 17"/>
          <p:cNvGrpSpPr/>
          <p:nvPr/>
        </p:nvGrpSpPr>
        <p:grpSpPr>
          <a:xfrm>
            <a:off x="0" y="32040"/>
            <a:ext cx="9143640" cy="1054800"/>
            <a:chOff x="0" y="32040"/>
            <a:chExt cx="9143640" cy="1054800"/>
          </a:xfrm>
        </p:grpSpPr>
        <p:sp>
          <p:nvSpPr>
            <p:cNvPr id="122" name="Rectangle 37"/>
            <p:cNvSpPr/>
            <p:nvPr/>
          </p:nvSpPr>
          <p:spPr>
            <a:xfrm>
              <a:off x="0" y="518040"/>
              <a:ext cx="9143640" cy="8280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90000" rIns="90000" bIns="90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sp>
          <p:nvSpPr>
            <p:cNvPr id="123" name="Rectangle 38"/>
            <p:cNvSpPr/>
            <p:nvPr/>
          </p:nvSpPr>
          <p:spPr>
            <a:xfrm>
              <a:off x="0" y="676080"/>
              <a:ext cx="9143640" cy="23364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sp>
          <p:nvSpPr>
            <p:cNvPr id="124" name="Rectangle 39"/>
            <p:cNvSpPr/>
            <p:nvPr/>
          </p:nvSpPr>
          <p:spPr>
            <a:xfrm>
              <a:off x="0" y="595440"/>
              <a:ext cx="9143640" cy="113760"/>
            </a:xfrm>
            <a:prstGeom prst="rect">
              <a:avLst/>
            </a:prstGeom>
            <a:solidFill>
              <a:srgbClr val="993300"/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90000" rIns="90000" bIns="90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pic>
          <p:nvPicPr>
            <p:cNvPr id="125" name="Picture 41" descr="fsetan_emblema2007"/>
            <p:cNvPicPr/>
            <p:nvPr/>
          </p:nvPicPr>
          <p:blipFill>
            <a:blip r:embed="rId2"/>
            <a:stretch/>
          </p:blipFill>
          <p:spPr>
            <a:xfrm>
              <a:off x="108000" y="32040"/>
              <a:ext cx="1056960" cy="1054800"/>
            </a:xfrm>
            <a:prstGeom prst="rect">
              <a:avLst/>
            </a:prstGeom>
            <a:ln w="9525">
              <a:noFill/>
            </a:ln>
          </p:spPr>
        </p:pic>
      </p:grpSp>
      <p:graphicFrame>
        <p:nvGraphicFramePr>
          <p:cNvPr id="126" name="Таблица 8"/>
          <p:cNvGraphicFramePr/>
          <p:nvPr>
            <p:extLst>
              <p:ext uri="{D42A27DB-BD31-4B8C-83A1-F6EECF244321}">
                <p14:modId xmlns:p14="http://schemas.microsoft.com/office/powerpoint/2010/main" val="3352701367"/>
              </p:ext>
            </p:extLst>
          </p:nvPr>
        </p:nvGraphicFramePr>
        <p:xfrm>
          <a:off x="179640" y="2068200"/>
          <a:ext cx="8784000" cy="4113719"/>
        </p:xfrm>
        <a:graphic>
          <a:graphicData uri="http://schemas.openxmlformats.org/drawingml/2006/table">
            <a:tbl>
              <a:tblPr/>
              <a:tblGrid>
                <a:gridCol w="705168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73232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11008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tabLst>
                          <a:tab pos="0" algn="l"/>
                        </a:tabLst>
                      </a:pPr>
                      <a:r>
                        <a:rPr lang="ru-RU" sz="2000" b="1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Вид государственной услуги</a:t>
                      </a:r>
                      <a:endParaRPr lang="ru-RU" sz="20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12 месяцев  2022 года </a:t>
                      </a:r>
                      <a:endParaRPr lang="ru-RU" sz="2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957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 b="1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Поступило заявлений</a:t>
                      </a:r>
                      <a:endParaRPr lang="ru-RU" sz="20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BE8C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000" b="1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131</a:t>
                      </a:r>
                      <a:endParaRPr lang="ru-RU" sz="20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BE8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957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tabLst>
                          <a:tab pos="0" algn="l"/>
                        </a:tabLst>
                      </a:pPr>
                      <a:r>
                        <a:rPr lang="ru-RU" sz="20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Предоставлено лицензий </a:t>
                      </a:r>
                      <a:endParaRPr lang="ru-RU" sz="2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DF4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000" b="1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28</a:t>
                      </a:r>
                      <a:endParaRPr lang="ru-RU" sz="20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DF4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297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tabLst>
                          <a:tab pos="0" algn="l"/>
                        </a:tabLst>
                      </a:pPr>
                      <a:r>
                        <a:rPr lang="ru-RU" sz="2000" b="1" strike="noStrike" spc="-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Внесено изменений в лицензии</a:t>
                      </a:r>
                      <a:endParaRPr lang="ru-RU" sz="20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BE8C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000" b="1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30</a:t>
                      </a:r>
                      <a:endParaRPr lang="ru-RU" sz="20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BE8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957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tabLst>
                          <a:tab pos="0" algn="l"/>
                        </a:tabLst>
                      </a:pPr>
                      <a:r>
                        <a:rPr lang="ru-RU" sz="20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Отказы и выявленные нарушения</a:t>
                      </a:r>
                      <a:endParaRPr lang="ru-RU" sz="2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DF4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000" b="1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51</a:t>
                      </a:r>
                      <a:endParaRPr lang="ru-RU" sz="20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DF4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957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tabLst>
                          <a:tab pos="0" algn="l"/>
                        </a:tabLst>
                      </a:pPr>
                      <a:r>
                        <a:rPr lang="ru-RU" sz="2000" b="1" strike="noStrike" spc="-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Предоставлено выписок</a:t>
                      </a:r>
                      <a:endParaRPr lang="ru-RU" sz="2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BE8C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000" b="1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  <a:endParaRPr lang="ru-RU" sz="20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BE8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PlaceHolder 1"/>
          <p:cNvSpPr>
            <a:spLocks noGrp="1"/>
          </p:cNvSpPr>
          <p:nvPr>
            <p:ph type="title"/>
          </p:nvPr>
        </p:nvSpPr>
        <p:spPr>
          <a:xfrm>
            <a:off x="108000" y="980640"/>
            <a:ext cx="8856360" cy="136764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 fontScale="90000"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ru-RU" sz="1800" b="0" strike="noStrike" cap="all" spc="-1" dirty="0">
                <a:solidFill>
                  <a:srgbClr val="000000"/>
                </a:solidFill>
                <a:latin typeface="Arial Black"/>
              </a:rPr>
              <a:t>           </a:t>
            </a:r>
            <a:r>
              <a:rPr lang="ru-RU" b="1" strike="noStrike" cap="all" spc="-1" dirty="0">
                <a:solidFill>
                  <a:srgbClr val="000000"/>
                </a:solidFill>
                <a:latin typeface="Times New Roman"/>
              </a:rPr>
              <a:t>Государственная услуга по Приему и учету уведомлений о начале осуществления юридическими лицами и индивидуальными предпринимателями отдельных видов работ и услуг по перечню, утвержденному Правительством </a:t>
            </a:r>
            <a:r>
              <a:rPr dirty="0"/>
              <a:t/>
            </a:r>
            <a:br>
              <a:rPr dirty="0"/>
            </a:br>
            <a:r>
              <a:rPr lang="ru-RU" b="1" strike="noStrike" cap="all" spc="-1" dirty="0">
                <a:solidFill>
                  <a:srgbClr val="000000"/>
                </a:solidFill>
                <a:latin typeface="Times New Roman"/>
              </a:rPr>
              <a:t>Российской Федерации</a:t>
            </a:r>
            <a:endParaRPr lang="ru-RU" b="0" strike="noStrike" spc="-1" dirty="0">
              <a:solidFill>
                <a:srgbClr val="FFFFFF"/>
              </a:solidFill>
              <a:latin typeface="Arial"/>
            </a:endParaRPr>
          </a:p>
        </p:txBody>
      </p:sp>
      <p:grpSp>
        <p:nvGrpSpPr>
          <p:cNvPr id="129" name="Group 17"/>
          <p:cNvGrpSpPr/>
          <p:nvPr/>
        </p:nvGrpSpPr>
        <p:grpSpPr>
          <a:xfrm>
            <a:off x="0" y="32040"/>
            <a:ext cx="9143640" cy="1054800"/>
            <a:chOff x="0" y="32040"/>
            <a:chExt cx="9143640" cy="1054800"/>
          </a:xfrm>
        </p:grpSpPr>
        <p:sp>
          <p:nvSpPr>
            <p:cNvPr id="130" name="Rectangle 37"/>
            <p:cNvSpPr/>
            <p:nvPr/>
          </p:nvSpPr>
          <p:spPr>
            <a:xfrm>
              <a:off x="0" y="518040"/>
              <a:ext cx="9143640" cy="8280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90000" rIns="90000" bIns="90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sp>
          <p:nvSpPr>
            <p:cNvPr id="131" name="Rectangle 38"/>
            <p:cNvSpPr/>
            <p:nvPr/>
          </p:nvSpPr>
          <p:spPr>
            <a:xfrm>
              <a:off x="0" y="676080"/>
              <a:ext cx="9143640" cy="23364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sp>
          <p:nvSpPr>
            <p:cNvPr id="132" name="Rectangle 39"/>
            <p:cNvSpPr/>
            <p:nvPr/>
          </p:nvSpPr>
          <p:spPr>
            <a:xfrm>
              <a:off x="0" y="595440"/>
              <a:ext cx="9143640" cy="113760"/>
            </a:xfrm>
            <a:prstGeom prst="rect">
              <a:avLst/>
            </a:prstGeom>
            <a:solidFill>
              <a:srgbClr val="993300"/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90000" rIns="90000" bIns="90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pic>
          <p:nvPicPr>
            <p:cNvPr id="133" name="Picture 41" descr="fsetan_emblema2007"/>
            <p:cNvPicPr/>
            <p:nvPr/>
          </p:nvPicPr>
          <p:blipFill>
            <a:blip r:embed="rId2"/>
            <a:stretch/>
          </p:blipFill>
          <p:spPr>
            <a:xfrm>
              <a:off x="108000" y="32040"/>
              <a:ext cx="1056960" cy="1054800"/>
            </a:xfrm>
            <a:prstGeom prst="rect">
              <a:avLst/>
            </a:prstGeom>
            <a:ln w="9525">
              <a:noFill/>
            </a:ln>
          </p:spPr>
        </p:pic>
      </p:grpSp>
      <p:graphicFrame>
        <p:nvGraphicFramePr>
          <p:cNvPr id="134" name="Таблица 8"/>
          <p:cNvGraphicFramePr/>
          <p:nvPr>
            <p:extLst>
              <p:ext uri="{D42A27DB-BD31-4B8C-83A1-F6EECF244321}">
                <p14:modId xmlns:p14="http://schemas.microsoft.com/office/powerpoint/2010/main" val="3056675677"/>
              </p:ext>
            </p:extLst>
          </p:nvPr>
        </p:nvGraphicFramePr>
        <p:xfrm>
          <a:off x="323640" y="2565000"/>
          <a:ext cx="8640720" cy="3384280"/>
        </p:xfrm>
        <a:graphic>
          <a:graphicData uri="http://schemas.openxmlformats.org/drawingml/2006/table">
            <a:tbl>
              <a:tblPr/>
              <a:tblGrid>
                <a:gridCol w="864072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33842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strike="noStrike" spc="-1" dirty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Заключено Соглашение о взаимодействии между Государственным автономным учреждением Пензенской области «Многофункциональный центр предоставления государственных и муниципальных услуг» и Средне-Поволжским управлением Федеральной службы по экологическому, технологическому и атомному надзору от 02 июня 2023 года</a:t>
                      </a: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sp>
        <p:nvSpPr>
          <p:cNvPr id="135" name="TextBox 1"/>
          <p:cNvSpPr/>
          <p:nvPr/>
        </p:nvSpPr>
        <p:spPr>
          <a:xfrm>
            <a:off x="323640" y="4581000"/>
            <a:ext cx="8640720" cy="73721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0000"/>
              </a:lnSpc>
            </a:pPr>
            <a:endParaRPr lang="ru-RU" sz="1400" b="0" strike="noStrike" spc="-1" dirty="0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endParaRPr lang="ru-RU" sz="1400" b="0" strike="noStrike" spc="-1" dirty="0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endParaRPr lang="ru-RU" sz="1400" b="0" strike="noStrike" spc="-1" dirty="0">
              <a:solidFill>
                <a:srgbClr val="000000"/>
              </a:solidFill>
              <a:latin typeface="Open San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PlaceHolder 1"/>
          <p:cNvSpPr>
            <a:spLocks noGrp="1"/>
          </p:cNvSpPr>
          <p:nvPr>
            <p:ph type="title"/>
          </p:nvPr>
        </p:nvSpPr>
        <p:spPr>
          <a:xfrm>
            <a:off x="0" y="980640"/>
            <a:ext cx="9143640" cy="89712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 fontScale="90000"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ru-RU" sz="1800" b="0" strike="noStrike" cap="all" spc="-1" dirty="0">
                <a:solidFill>
                  <a:srgbClr val="000000"/>
                </a:solidFill>
                <a:latin typeface="Arial Black"/>
              </a:rPr>
              <a:t>           </a:t>
            </a:r>
            <a:r>
              <a:rPr lang="ru-RU" sz="2000" b="1" strike="noStrike" cap="all" spc="-1" dirty="0">
                <a:solidFill>
                  <a:srgbClr val="000000"/>
                </a:solidFill>
                <a:latin typeface="Times New Roman"/>
              </a:rPr>
              <a:t>Количество зарегистрированных входящих документов  по  остальным государственным услугам управления в 2022 году</a:t>
            </a:r>
            <a:endParaRPr lang="ru-RU" sz="2000" b="0" strike="noStrike" spc="-1" dirty="0">
              <a:solidFill>
                <a:srgbClr val="FFFFFF"/>
              </a:solidFill>
              <a:latin typeface="Arial"/>
            </a:endParaRPr>
          </a:p>
        </p:txBody>
      </p:sp>
      <p:grpSp>
        <p:nvGrpSpPr>
          <p:cNvPr id="137" name="Group 17"/>
          <p:cNvGrpSpPr/>
          <p:nvPr/>
        </p:nvGrpSpPr>
        <p:grpSpPr>
          <a:xfrm>
            <a:off x="0" y="32040"/>
            <a:ext cx="9143640" cy="1054800"/>
            <a:chOff x="0" y="32040"/>
            <a:chExt cx="9143640" cy="1054800"/>
          </a:xfrm>
        </p:grpSpPr>
        <p:sp>
          <p:nvSpPr>
            <p:cNvPr id="138" name="Rectangle 37"/>
            <p:cNvSpPr/>
            <p:nvPr/>
          </p:nvSpPr>
          <p:spPr>
            <a:xfrm>
              <a:off x="0" y="518040"/>
              <a:ext cx="9143640" cy="8280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90000" rIns="90000" bIns="90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sp>
          <p:nvSpPr>
            <p:cNvPr id="139" name="Rectangle 38"/>
            <p:cNvSpPr/>
            <p:nvPr/>
          </p:nvSpPr>
          <p:spPr>
            <a:xfrm>
              <a:off x="0" y="676080"/>
              <a:ext cx="9143640" cy="23364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sp>
          <p:nvSpPr>
            <p:cNvPr id="140" name="Rectangle 39"/>
            <p:cNvSpPr/>
            <p:nvPr/>
          </p:nvSpPr>
          <p:spPr>
            <a:xfrm>
              <a:off x="0" y="595440"/>
              <a:ext cx="9143640" cy="113760"/>
            </a:xfrm>
            <a:prstGeom prst="rect">
              <a:avLst/>
            </a:prstGeom>
            <a:solidFill>
              <a:srgbClr val="993300"/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90000" rIns="90000" bIns="90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pic>
          <p:nvPicPr>
            <p:cNvPr id="141" name="Picture 41" descr="fsetan_emblema2007"/>
            <p:cNvPicPr/>
            <p:nvPr/>
          </p:nvPicPr>
          <p:blipFill>
            <a:blip r:embed="rId3"/>
            <a:stretch/>
          </p:blipFill>
          <p:spPr>
            <a:xfrm>
              <a:off x="108000" y="32040"/>
              <a:ext cx="1056960" cy="1054800"/>
            </a:xfrm>
            <a:prstGeom prst="rect">
              <a:avLst/>
            </a:prstGeom>
            <a:ln w="9525">
              <a:noFill/>
            </a:ln>
          </p:spPr>
        </p:pic>
      </p:grpSp>
      <p:graphicFrame>
        <p:nvGraphicFramePr>
          <p:cNvPr id="142" name="Таблица 8"/>
          <p:cNvGraphicFramePr/>
          <p:nvPr>
            <p:extLst>
              <p:ext uri="{D42A27DB-BD31-4B8C-83A1-F6EECF244321}">
                <p14:modId xmlns:p14="http://schemas.microsoft.com/office/powerpoint/2010/main" val="294906514"/>
              </p:ext>
            </p:extLst>
          </p:nvPr>
        </p:nvGraphicFramePr>
        <p:xfrm>
          <a:off x="251640" y="1988840"/>
          <a:ext cx="8640720" cy="3888520"/>
        </p:xfrm>
        <a:graphic>
          <a:graphicData uri="http://schemas.openxmlformats.org/drawingml/2006/table">
            <a:tbl>
              <a:tblPr/>
              <a:tblGrid>
                <a:gridCol w="693648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70424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53340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tabLst>
                          <a:tab pos="0" algn="l"/>
                        </a:tabLst>
                      </a:pPr>
                      <a:r>
                        <a:rPr lang="ru-RU" sz="2000" b="1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Вид государственной услуги</a:t>
                      </a:r>
                      <a:endParaRPr lang="ru-RU" sz="20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2022 год</a:t>
                      </a:r>
                      <a:endParaRPr lang="ru-RU" sz="20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039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Ввод в эксплуатацию лифтов</a:t>
                      </a:r>
                      <a:endParaRPr lang="ru-RU" sz="2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BE8C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000" b="0" strike="noStrike" spc="-1" dirty="0" smtClean="0">
                          <a:solidFill>
                            <a:srgbClr val="000000"/>
                          </a:solidFill>
                          <a:latin typeface="Open Sans"/>
                        </a:rPr>
                        <a:t>138</a:t>
                      </a:r>
                      <a:endParaRPr lang="ru-RU" sz="20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BE8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529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tabLst>
                          <a:tab pos="0" algn="l"/>
                        </a:tabLst>
                      </a:pPr>
                      <a:r>
                        <a:rPr lang="ru-RU" sz="2000" b="1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Разрешений на допуск в эксплуатацию э/у и т/у</a:t>
                      </a:r>
                      <a:endParaRPr lang="ru-RU" sz="20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DF4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000" b="0" strike="noStrike" spc="-1" dirty="0" smtClean="0">
                          <a:solidFill>
                            <a:srgbClr val="000000"/>
                          </a:solidFill>
                          <a:latin typeface="Open Sans"/>
                        </a:rPr>
                        <a:t>154</a:t>
                      </a:r>
                      <a:endParaRPr lang="ru-RU" sz="20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DF4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2087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tabLst>
                          <a:tab pos="0" algn="l"/>
                        </a:tabLst>
                      </a:pPr>
                      <a:r>
                        <a:rPr lang="ru-RU" sz="2000" b="1" strike="noStrike" spc="-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Выдача разрешений на эксплуатацию ГТС, утверждение декларации безопасности ГТС, согласование правил эксплуатации ГТС</a:t>
                      </a:r>
                      <a:endParaRPr lang="ru-RU" sz="2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BE8C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000" b="0" strike="noStrike" spc="-1" dirty="0" smtClean="0">
                          <a:solidFill>
                            <a:srgbClr val="000000"/>
                          </a:solidFill>
                          <a:latin typeface="Open Sans"/>
                        </a:rPr>
                        <a:t>25</a:t>
                      </a:r>
                      <a:endParaRPr lang="ru-RU" sz="20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BE8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447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tabLst>
                          <a:tab pos="0" algn="l"/>
                        </a:tabLst>
                      </a:pPr>
                      <a:r>
                        <a:rPr lang="ru-RU" sz="2000" b="1" strike="noStrike" spc="-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Документы, уточненные границы горного отвода</a:t>
                      </a:r>
                      <a:endParaRPr lang="ru-RU" sz="2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DF4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0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0</a:t>
                      </a:r>
                      <a:endParaRPr lang="ru-RU" sz="2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DF4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447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tabLst>
                          <a:tab pos="0" algn="l"/>
                        </a:tabLst>
                      </a:pPr>
                      <a:r>
                        <a:rPr lang="ru-RU" sz="2000" b="1" strike="noStrike" spc="-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Согласование ПРГР</a:t>
                      </a:r>
                      <a:endParaRPr lang="ru-RU" sz="20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BE8C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000" b="1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25</a:t>
                      </a:r>
                      <a:endParaRPr lang="ru-RU" sz="20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BE8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PlaceHolder 1"/>
          <p:cNvSpPr>
            <a:spLocks noGrp="1"/>
          </p:cNvSpPr>
          <p:nvPr>
            <p:ph type="title"/>
          </p:nvPr>
        </p:nvSpPr>
        <p:spPr>
          <a:xfrm>
            <a:off x="41760" y="909720"/>
            <a:ext cx="8994736" cy="502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 fontScale="90000"/>
          </a:bodyPr>
          <a:lstStyle/>
          <a:p>
            <a:pPr indent="0" algn="l">
              <a:lnSpc>
                <a:spcPct val="100000"/>
              </a:lnSpc>
              <a:buNone/>
            </a:pPr>
            <a:r>
              <a:rPr lang="ru-RU" sz="1800" b="0" strike="noStrike" cap="all" spc="-1" dirty="0">
                <a:solidFill>
                  <a:srgbClr val="000000"/>
                </a:solidFill>
                <a:latin typeface="Arial Black"/>
              </a:rPr>
              <a:t>           </a:t>
            </a:r>
            <a:r>
              <a:rPr lang="ru-RU" sz="2000" b="1" strike="noStrike" cap="all" spc="-1" dirty="0">
                <a:solidFill>
                  <a:srgbClr val="000000"/>
                </a:solidFill>
                <a:latin typeface="Times New Roman"/>
              </a:rPr>
              <a:t>Особенности работы в 2023 году по лицензированию</a:t>
            </a:r>
            <a:endParaRPr lang="ru-RU" sz="2000" b="0" strike="noStrike" spc="-1" dirty="0">
              <a:solidFill>
                <a:srgbClr val="FFFFFF"/>
              </a:solidFill>
              <a:latin typeface="Arial"/>
            </a:endParaRPr>
          </a:p>
        </p:txBody>
      </p:sp>
      <p:grpSp>
        <p:nvGrpSpPr>
          <p:cNvPr id="151" name="Group 17"/>
          <p:cNvGrpSpPr/>
          <p:nvPr/>
        </p:nvGrpSpPr>
        <p:grpSpPr>
          <a:xfrm>
            <a:off x="0" y="32040"/>
            <a:ext cx="9143640" cy="1054800"/>
            <a:chOff x="0" y="32040"/>
            <a:chExt cx="9143640" cy="1054800"/>
          </a:xfrm>
        </p:grpSpPr>
        <p:sp>
          <p:nvSpPr>
            <p:cNvPr id="152" name="Rectangle 37"/>
            <p:cNvSpPr/>
            <p:nvPr/>
          </p:nvSpPr>
          <p:spPr>
            <a:xfrm>
              <a:off x="0" y="518040"/>
              <a:ext cx="9143640" cy="8280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90000" rIns="90000" bIns="90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sp>
          <p:nvSpPr>
            <p:cNvPr id="153" name="Rectangle 38"/>
            <p:cNvSpPr/>
            <p:nvPr/>
          </p:nvSpPr>
          <p:spPr>
            <a:xfrm>
              <a:off x="0" y="676080"/>
              <a:ext cx="9143640" cy="23364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sp>
          <p:nvSpPr>
            <p:cNvPr id="154" name="Rectangle 39"/>
            <p:cNvSpPr/>
            <p:nvPr/>
          </p:nvSpPr>
          <p:spPr>
            <a:xfrm>
              <a:off x="0" y="595440"/>
              <a:ext cx="9143640" cy="113760"/>
            </a:xfrm>
            <a:prstGeom prst="rect">
              <a:avLst/>
            </a:prstGeom>
            <a:solidFill>
              <a:srgbClr val="993300"/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90000" rIns="90000" bIns="90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pic>
          <p:nvPicPr>
            <p:cNvPr id="155" name="Picture 41" descr="fsetan_emblema2007"/>
            <p:cNvPicPr/>
            <p:nvPr/>
          </p:nvPicPr>
          <p:blipFill>
            <a:blip r:embed="rId2"/>
            <a:stretch/>
          </p:blipFill>
          <p:spPr>
            <a:xfrm>
              <a:off x="108000" y="32040"/>
              <a:ext cx="1056960" cy="1054800"/>
            </a:xfrm>
            <a:prstGeom prst="rect">
              <a:avLst/>
            </a:prstGeom>
            <a:ln w="9525">
              <a:noFill/>
            </a:ln>
          </p:spPr>
        </p:pic>
      </p:grpSp>
      <p:sp>
        <p:nvSpPr>
          <p:cNvPr id="156" name="TextBox 11"/>
          <p:cNvSpPr/>
          <p:nvPr/>
        </p:nvSpPr>
        <p:spPr>
          <a:xfrm>
            <a:off x="149400" y="1340640"/>
            <a:ext cx="8845200" cy="378419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en-US" sz="2000" b="1" strike="noStrike" spc="-1" dirty="0">
                <a:solidFill>
                  <a:srgbClr val="000000"/>
                </a:solidFill>
                <a:latin typeface="Times New Roman"/>
              </a:rPr>
              <a:t>    </a:t>
            </a:r>
            <a:r>
              <a:rPr lang="ru-RU" sz="2000" b="1" spc="-1" dirty="0">
                <a:solidFill>
                  <a:srgbClr val="000000"/>
                </a:solidFill>
                <a:latin typeface="Times New Roman"/>
              </a:rPr>
              <a:t>Федеральный закон № 170-ФЗ установил для соискателей лицензии и лицензиатов:  </a:t>
            </a:r>
          </a:p>
          <a:p>
            <a:pPr algn="just">
              <a:lnSpc>
                <a:spcPct val="100000"/>
              </a:lnSpc>
            </a:pPr>
            <a:r>
              <a:rPr lang="ru-RU" sz="2000" b="1" spc="-1" dirty="0">
                <a:solidFill>
                  <a:srgbClr val="000000"/>
                </a:solidFill>
                <a:latin typeface="Times New Roman"/>
              </a:rPr>
              <a:t>-</a:t>
            </a:r>
            <a:r>
              <a:rPr lang="ru-RU" sz="2000" b="1" spc="-1" dirty="0">
                <a:solidFill>
                  <a:srgbClr val="000000"/>
                </a:solidFill>
                <a:latin typeface="Times New Roman"/>
              </a:rPr>
              <a:t>	возможность сокращения срока предоставления лицензии;</a:t>
            </a:r>
          </a:p>
          <a:p>
            <a:pPr algn="just">
              <a:lnSpc>
                <a:spcPct val="100000"/>
              </a:lnSpc>
            </a:pPr>
            <a:r>
              <a:rPr lang="ru-RU" sz="2000" b="1" spc="-1" dirty="0">
                <a:solidFill>
                  <a:srgbClr val="000000"/>
                </a:solidFill>
                <a:latin typeface="Times New Roman"/>
              </a:rPr>
              <a:t>-</a:t>
            </a:r>
            <a:r>
              <a:rPr lang="ru-RU" sz="2000" b="1" spc="-1" dirty="0">
                <a:solidFill>
                  <a:srgbClr val="000000"/>
                </a:solidFill>
                <a:latin typeface="Times New Roman"/>
              </a:rPr>
              <a:t>	предоставление лицензии в отношении части работ, если выявлено несоответствие соискателя лицензии требованиям в отношении отдельных из за-являемых работ, услуг;</a:t>
            </a:r>
          </a:p>
          <a:p>
            <a:pPr algn="just">
              <a:lnSpc>
                <a:spcPct val="100000"/>
              </a:lnSpc>
            </a:pPr>
            <a:r>
              <a:rPr lang="ru-RU" sz="2000" b="1" spc="-1" dirty="0">
                <a:solidFill>
                  <a:srgbClr val="000000"/>
                </a:solidFill>
                <a:latin typeface="Times New Roman"/>
              </a:rPr>
              <a:t>-</a:t>
            </a:r>
            <a:r>
              <a:rPr lang="ru-RU" sz="2000" b="1" spc="-1" dirty="0">
                <a:solidFill>
                  <a:srgbClr val="000000"/>
                </a:solidFill>
                <a:latin typeface="Times New Roman"/>
              </a:rPr>
              <a:t>	упрощённый для лицензиатов порядок внесения изменений в реестр лицензий в случае переименования географического объекта, улицы, площади и т.д.;</a:t>
            </a:r>
          </a:p>
          <a:p>
            <a:pPr algn="just">
              <a:lnSpc>
                <a:spcPct val="100000"/>
              </a:lnSpc>
            </a:pPr>
            <a:r>
              <a:rPr lang="ru-RU" sz="2000" b="1" spc="-1" dirty="0">
                <a:solidFill>
                  <a:srgbClr val="000000"/>
                </a:solidFill>
                <a:latin typeface="Times New Roman"/>
              </a:rPr>
              <a:t>-</a:t>
            </a:r>
            <a:r>
              <a:rPr lang="ru-RU" sz="2000" b="1" spc="-1" dirty="0">
                <a:solidFill>
                  <a:srgbClr val="000000"/>
                </a:solidFill>
                <a:latin typeface="Times New Roman"/>
              </a:rPr>
              <a:t>	сохранение лицензии в случае реорганизации лицензиата в форме присоединения к другому юридическому лицу.</a:t>
            </a:r>
          </a:p>
          <a:p>
            <a:pPr algn="just">
              <a:lnSpc>
                <a:spcPct val="100000"/>
              </a:lnSpc>
            </a:pPr>
            <a:endParaRPr lang="ru-RU" sz="2000" b="0" strike="noStrike" spc="-1" dirty="0">
              <a:solidFill>
                <a:srgbClr val="000000"/>
              </a:solidFill>
              <a:latin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29345455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PlaceHolder 1"/>
          <p:cNvSpPr>
            <a:spLocks noGrp="1"/>
          </p:cNvSpPr>
          <p:nvPr>
            <p:ph type="title"/>
          </p:nvPr>
        </p:nvSpPr>
        <p:spPr>
          <a:xfrm>
            <a:off x="41760" y="909720"/>
            <a:ext cx="9143640" cy="646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 fontScale="90000"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ru-RU" sz="1800" b="0" strike="noStrike" cap="all" spc="-1" dirty="0">
                <a:solidFill>
                  <a:srgbClr val="000000"/>
                </a:solidFill>
                <a:latin typeface="Arial Black"/>
              </a:rPr>
              <a:t>           </a:t>
            </a:r>
            <a:r>
              <a:rPr lang="ru-RU" sz="2000" b="1" cap="all" spc="-1" dirty="0">
                <a:solidFill>
                  <a:srgbClr val="000000"/>
                </a:solidFill>
                <a:latin typeface="Times New Roman"/>
              </a:rPr>
              <a:t>СЕРВИС ПРОВЕРКИ ПРОТОКОЛОВ ЕДИНОГО ПОРТАЛА ТЕСТИРОВАНИЯ</a:t>
            </a:r>
            <a:endParaRPr lang="ru-RU" sz="2000" b="0" strike="noStrike" spc="-1" dirty="0">
              <a:solidFill>
                <a:srgbClr val="FFFFFF"/>
              </a:solidFill>
              <a:latin typeface="Arial"/>
            </a:endParaRPr>
          </a:p>
        </p:txBody>
      </p:sp>
      <p:grpSp>
        <p:nvGrpSpPr>
          <p:cNvPr id="165" name="Group 17"/>
          <p:cNvGrpSpPr/>
          <p:nvPr/>
        </p:nvGrpSpPr>
        <p:grpSpPr>
          <a:xfrm>
            <a:off x="0" y="32040"/>
            <a:ext cx="9143640" cy="1054800"/>
            <a:chOff x="0" y="32040"/>
            <a:chExt cx="9143640" cy="1054800"/>
          </a:xfrm>
        </p:grpSpPr>
        <p:sp>
          <p:nvSpPr>
            <p:cNvPr id="166" name="Rectangle 37"/>
            <p:cNvSpPr/>
            <p:nvPr/>
          </p:nvSpPr>
          <p:spPr>
            <a:xfrm>
              <a:off x="0" y="518040"/>
              <a:ext cx="9143640" cy="8280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90000" rIns="90000" bIns="90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sp>
          <p:nvSpPr>
            <p:cNvPr id="167" name="Rectangle 38"/>
            <p:cNvSpPr/>
            <p:nvPr/>
          </p:nvSpPr>
          <p:spPr>
            <a:xfrm>
              <a:off x="0" y="676080"/>
              <a:ext cx="9143640" cy="23364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sp>
          <p:nvSpPr>
            <p:cNvPr id="168" name="Rectangle 39"/>
            <p:cNvSpPr/>
            <p:nvPr/>
          </p:nvSpPr>
          <p:spPr>
            <a:xfrm>
              <a:off x="0" y="595440"/>
              <a:ext cx="9143640" cy="113760"/>
            </a:xfrm>
            <a:prstGeom prst="rect">
              <a:avLst/>
            </a:prstGeom>
            <a:solidFill>
              <a:srgbClr val="993300"/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90000" rIns="90000" bIns="90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pic>
          <p:nvPicPr>
            <p:cNvPr id="169" name="Picture 41" descr="fsetan_emblema2007"/>
            <p:cNvPicPr/>
            <p:nvPr/>
          </p:nvPicPr>
          <p:blipFill>
            <a:blip r:embed="rId2"/>
            <a:stretch/>
          </p:blipFill>
          <p:spPr>
            <a:xfrm>
              <a:off x="108000" y="32040"/>
              <a:ext cx="1056960" cy="1054800"/>
            </a:xfrm>
            <a:prstGeom prst="rect">
              <a:avLst/>
            </a:prstGeom>
            <a:ln w="9525">
              <a:noFill/>
            </a:ln>
          </p:spPr>
        </p:pic>
      </p:grpSp>
      <p:sp>
        <p:nvSpPr>
          <p:cNvPr id="170" name="TextBox 11"/>
          <p:cNvSpPr/>
          <p:nvPr/>
        </p:nvSpPr>
        <p:spPr>
          <a:xfrm>
            <a:off x="149400" y="1591200"/>
            <a:ext cx="8886960" cy="119887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pc="-1" dirty="0">
                <a:solidFill>
                  <a:srgbClr val="000000"/>
                </a:solidFill>
                <a:latin typeface="Times New Roman"/>
                <a:hlinkClick r:id="rId3"/>
              </a:rPr>
              <a:t>https://qr.umkrtn.ru</a:t>
            </a:r>
            <a:endParaRPr lang="ru-RU" spc="-1" dirty="0">
              <a:solidFill>
                <a:srgbClr val="000000"/>
              </a:solidFill>
              <a:latin typeface="Times New Roman"/>
            </a:endParaRPr>
          </a:p>
          <a:p>
            <a:pPr algn="just">
              <a:lnSpc>
                <a:spcPct val="100000"/>
              </a:lnSpc>
            </a:pPr>
            <a:endParaRPr lang="ru-RU" sz="1800" b="0" strike="noStrike" spc="-1" dirty="0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endParaRPr lang="ru-RU" spc="-1" dirty="0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endParaRPr lang="ru-RU" sz="1800" b="0" strike="noStrike" spc="-1" dirty="0">
              <a:solidFill>
                <a:srgbClr val="000000"/>
              </a:solidFill>
              <a:latin typeface="Open Sans"/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7AAD1BCF-1C1F-42EB-9D33-91B4D71C526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2060847"/>
            <a:ext cx="9144000" cy="46085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650368"/>
      </p:ext>
    </p:extLst>
  </p:cSld>
  <p:clrMapOvr>
    <a:masterClrMapping/>
  </p:clrMapOvr>
</p:sld>
</file>

<file path=ppt/theme/theme1.xml><?xml version="1.0" encoding="utf-8"?>
<a:theme xmlns:a="http://schemas.openxmlformats.org/drawingml/2006/main" name="3_Tradeshow">
  <a:themeElements>
    <a:clrScheme name="Волна">
      <a:dk1>
        <a:srgbClr val="000000"/>
      </a:dk1>
      <a:lt1>
        <a:srgbClr val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Tradeshow">
  <a:themeElements>
    <a:clrScheme name="Волна">
      <a:dk1>
        <a:srgbClr val="000000"/>
      </a:dk1>
      <a:lt1>
        <a:srgbClr val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10953</TotalTime>
  <Words>432</Words>
  <Application>Microsoft Office PowerPoint</Application>
  <PresentationFormat>Экран (4:3)</PresentationFormat>
  <Paragraphs>106</Paragraphs>
  <Slides>11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11</vt:i4>
      </vt:variant>
    </vt:vector>
  </HeadingPairs>
  <TitlesOfParts>
    <vt:vector size="13" baseType="lpstr">
      <vt:lpstr>3_Tradeshow</vt:lpstr>
      <vt:lpstr>3_Tradeshow</vt:lpstr>
      <vt:lpstr>Презентация PowerPoint</vt:lpstr>
      <vt:lpstr>Государственная услуга по Ведению реестра заключений экспертизы промышленной безопасности</vt:lpstr>
      <vt:lpstr>государственная услуга по регистрации опасных производственных объектов в государственном реестре опасных производственных объектов</vt:lpstr>
      <vt:lpstr>Государственная услуга по Организации проведения аттестации по вопросам промышленной безопасности, по вопросам безопасности гидротехнических сооружений, безопасности в сфере электроэнергетики</vt:lpstr>
      <vt:lpstr>           Государственная услуга по лицензированию эксплуатации взрывопожароопасных и химически опасных производственных объектов I,II и III классов опасности</vt:lpstr>
      <vt:lpstr>           Государственная услуга по Приему и учету уведомлений о начале осуществления юридическими лицами и индивидуальными предпринимателями отдельных видов работ и услуг по перечню, утвержденному Правительством  Российской Федерации</vt:lpstr>
      <vt:lpstr>           Количество зарегистрированных входящих документов  по  остальным государственным услугам управления в 2022 году</vt:lpstr>
      <vt:lpstr>           Особенности работы в 2023 году по лицензированию</vt:lpstr>
      <vt:lpstr>           СЕРВИС ПРОВЕРКИ ПРОТОКОЛОВ ЕДИНОГО ПОРТАЛА ТЕСТИРОВАНИЯ</vt:lpstr>
      <vt:lpstr>Подача заявлений через Единый портал государственных                          и муниципальных услуг (функций)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Карпов Денис Николаевич</dc:creator>
  <cp:lastModifiedBy>Наталия Солошенко</cp:lastModifiedBy>
  <cp:revision>1036</cp:revision>
  <cp:lastPrinted>2023-02-17T04:22:14Z</cp:lastPrinted>
  <dcterms:created xsi:type="dcterms:W3CDTF">2013-03-25T09:28:04Z</dcterms:created>
  <dcterms:modified xsi:type="dcterms:W3CDTF">2023-07-28T05:04:20Z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2</vt:i4>
  </property>
  <property fmtid="{D5CDD505-2E9C-101B-9397-08002B2CF9AE}" pid="3" name="PresentationFormat">
    <vt:lpwstr>Экран (4:3)</vt:lpwstr>
  </property>
  <property fmtid="{D5CDD505-2E9C-101B-9397-08002B2CF9AE}" pid="4" name="Slides">
    <vt:i4>18</vt:i4>
  </property>
</Properties>
</file>